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1" r:id="rId6"/>
  </p:sldMasterIdLst>
  <p:notesMasterIdLst>
    <p:notesMasterId r:id="rId27"/>
  </p:notesMasterIdLst>
  <p:handoutMasterIdLst>
    <p:handoutMasterId r:id="rId28"/>
  </p:handoutMasterIdLst>
  <p:sldIdLst>
    <p:sldId id="256" r:id="rId7"/>
    <p:sldId id="257" r:id="rId8"/>
    <p:sldId id="267" r:id="rId9"/>
    <p:sldId id="265" r:id="rId10"/>
    <p:sldId id="304" r:id="rId11"/>
    <p:sldId id="299" r:id="rId12"/>
    <p:sldId id="332" r:id="rId13"/>
    <p:sldId id="330" r:id="rId14"/>
    <p:sldId id="293" r:id="rId15"/>
    <p:sldId id="334" r:id="rId16"/>
    <p:sldId id="301" r:id="rId17"/>
    <p:sldId id="305" r:id="rId18"/>
    <p:sldId id="300" r:id="rId19"/>
    <p:sldId id="316" r:id="rId20"/>
    <p:sldId id="317" r:id="rId21"/>
    <p:sldId id="318" r:id="rId22"/>
    <p:sldId id="323" r:id="rId23"/>
    <p:sldId id="306" r:id="rId24"/>
    <p:sldId id="329" r:id="rId25"/>
    <p:sldId id="266" r:id="rId2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2DCD8C0-AE3A-4CAE-9966-47F7750FBAC2}">
          <p14:sldIdLst>
            <p14:sldId id="256"/>
            <p14:sldId id="257"/>
            <p14:sldId id="267"/>
            <p14:sldId id="265"/>
            <p14:sldId id="304"/>
            <p14:sldId id="299"/>
            <p14:sldId id="332"/>
            <p14:sldId id="330"/>
            <p14:sldId id="293"/>
            <p14:sldId id="334"/>
            <p14:sldId id="301"/>
            <p14:sldId id="305"/>
            <p14:sldId id="300"/>
            <p14:sldId id="316"/>
            <p14:sldId id="317"/>
            <p14:sldId id="318"/>
            <p14:sldId id="323"/>
            <p14:sldId id="306"/>
            <p14:sldId id="329"/>
            <p14:sldId id="26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7E289"/>
    <a:srgbClr val="537C3C"/>
    <a:srgbClr val="66984A"/>
    <a:srgbClr val="8AAC46"/>
    <a:srgbClr val="698335"/>
    <a:srgbClr val="07730C"/>
    <a:srgbClr val="FF9E1D"/>
    <a:srgbClr val="D68B1C"/>
    <a:srgbClr val="D096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5789" autoAdjust="0"/>
  </p:normalViewPr>
  <p:slideViewPr>
    <p:cSldViewPr>
      <p:cViewPr varScale="1">
        <p:scale>
          <a:sx n="62" d="100"/>
          <a:sy n="62" d="100"/>
        </p:scale>
        <p:origin x="1404" y="56"/>
      </p:cViewPr>
      <p:guideLst>
        <p:guide orient="horz" pos="2160"/>
        <p:guide pos="2880"/>
      </p:guideLst>
    </p:cSldViewPr>
  </p:slideViewPr>
  <p:outlineViewPr>
    <p:cViewPr>
      <p:scale>
        <a:sx n="33" d="100"/>
        <a:sy n="33" d="100"/>
      </p:scale>
      <p:origin x="0" y="-247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1" d="100"/>
          <a:sy n="91" d="100"/>
        </p:scale>
        <p:origin x="3708" y="108"/>
      </p:cViewPr>
      <p:guideLst>
        <p:guide orient="horz" pos="2932"/>
        <p:guide pos="2212"/>
      </p:guideLst>
    </p:cSldViewPr>
  </p:notes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851" tIns="46926" rIns="93851" bIns="46926"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851" tIns="46926" rIns="93851" bIns="46926" rtlCol="0"/>
          <a:lstStyle>
            <a:lvl1pPr algn="r">
              <a:defRPr sz="1200"/>
            </a:lvl1pPr>
          </a:lstStyle>
          <a:p>
            <a:fld id="{1C852291-6E26-43BF-970A-E56A1B4A0215}" type="datetimeFigureOut">
              <a:rPr lang="en-US" smtClean="0"/>
              <a:t>3/24/2021</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851" tIns="46926" rIns="93851" bIns="4692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851" tIns="46926" rIns="93851" bIns="46926" rtlCol="0" anchor="b"/>
          <a:lstStyle>
            <a:lvl1pPr algn="r">
              <a:defRPr sz="1200"/>
            </a:lvl1pPr>
          </a:lstStyle>
          <a:p>
            <a:fld id="{101C7D51-2944-4540-9EE4-705B3FDDEAA9}" type="slidenum">
              <a:rPr lang="en-US" smtClean="0"/>
              <a:t>‹#›</a:t>
            </a:fld>
            <a:endParaRPr lang="en-US" dirty="0"/>
          </a:p>
        </p:txBody>
      </p:sp>
    </p:spTree>
    <p:extLst>
      <p:ext uri="{BB962C8B-B14F-4D97-AF65-F5344CB8AC3E}">
        <p14:creationId xmlns:p14="http://schemas.microsoft.com/office/powerpoint/2010/main" val="477612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851" tIns="46926" rIns="93851" bIns="46926"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851" tIns="46926" rIns="93851" bIns="46926" rtlCol="0"/>
          <a:lstStyle>
            <a:lvl1pPr algn="r">
              <a:defRPr sz="1200"/>
            </a:lvl1pPr>
          </a:lstStyle>
          <a:p>
            <a:fld id="{7117327A-D6F7-4879-93F7-283F4DB6F6F5}" type="datetimeFigureOut">
              <a:rPr lang="en-US" smtClean="0"/>
              <a:t>3/24/2021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851" tIns="46926" rIns="93851" bIns="46926"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851" tIns="46926" rIns="93851" bIns="4692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851" tIns="46926" rIns="93851" bIns="4692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851" tIns="46926" rIns="93851" bIns="46926" rtlCol="0" anchor="b"/>
          <a:lstStyle>
            <a:lvl1pPr algn="r">
              <a:defRPr sz="1200"/>
            </a:lvl1pPr>
          </a:lstStyle>
          <a:p>
            <a:fld id="{9A47BF95-DB80-4D12-B84E-BE3DC14DA6A3}" type="slidenum">
              <a:rPr lang="en-US" smtClean="0"/>
              <a:t>‹#›</a:t>
            </a:fld>
            <a:endParaRPr lang="en-US" dirty="0"/>
          </a:p>
        </p:txBody>
      </p:sp>
    </p:spTree>
    <p:extLst>
      <p:ext uri="{BB962C8B-B14F-4D97-AF65-F5344CB8AC3E}">
        <p14:creationId xmlns:p14="http://schemas.microsoft.com/office/powerpoint/2010/main" val="4149030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7BF95-DB80-4D12-B84E-BE3DC14DA6A3}" type="slidenum">
              <a:rPr lang="en-US" smtClean="0"/>
              <a:t>1</a:t>
            </a:fld>
            <a:endParaRPr lang="en-US" dirty="0"/>
          </a:p>
        </p:txBody>
      </p:sp>
    </p:spTree>
    <p:extLst>
      <p:ext uri="{BB962C8B-B14F-4D97-AF65-F5344CB8AC3E}">
        <p14:creationId xmlns:p14="http://schemas.microsoft.com/office/powerpoint/2010/main" val="383391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September Rates:</a:t>
            </a:r>
          </a:p>
          <a:p>
            <a:r>
              <a:rPr lang="en-US" dirty="0"/>
              <a:t>3 yr – 2.75%</a:t>
            </a:r>
          </a:p>
          <a:p>
            <a:r>
              <a:rPr lang="en-US" dirty="0"/>
              <a:t>5 yr. – 2.75%</a:t>
            </a:r>
          </a:p>
          <a:p>
            <a:r>
              <a:rPr lang="en-US" dirty="0"/>
              <a:t>7 yr. – 2.875%</a:t>
            </a:r>
          </a:p>
          <a:p>
            <a:pPr defTabSz="924458">
              <a:defRPr/>
            </a:pPr>
            <a:r>
              <a:rPr lang="en-US" dirty="0"/>
              <a:t>10 yr. – 2.875%</a:t>
            </a:r>
          </a:p>
          <a:p>
            <a:pPr defTabSz="924458">
              <a:defRPr/>
            </a:pPr>
            <a:r>
              <a:rPr lang="en-US" dirty="0"/>
              <a:t>12 yr. – 3.0%</a:t>
            </a:r>
          </a:p>
          <a:p>
            <a:endParaRPr lang="en-US" dirty="0"/>
          </a:p>
        </p:txBody>
      </p:sp>
      <p:sp>
        <p:nvSpPr>
          <p:cNvPr id="4" name="Slide Number Placeholder 3"/>
          <p:cNvSpPr>
            <a:spLocks noGrp="1"/>
          </p:cNvSpPr>
          <p:nvPr>
            <p:ph type="sldNum" sz="quarter" idx="10"/>
          </p:nvPr>
        </p:nvSpPr>
        <p:spPr/>
        <p:txBody>
          <a:bodyPr/>
          <a:lstStyle/>
          <a:p>
            <a:pPr defTabSz="924458">
              <a:defRPr/>
            </a:pPr>
            <a:fld id="{9A47BF95-DB80-4D12-B84E-BE3DC14DA6A3}" type="slidenum">
              <a:rPr lang="en-US">
                <a:solidFill>
                  <a:prstClr val="black"/>
                </a:solidFill>
                <a:latin typeface="Calibri"/>
              </a:rPr>
              <a:pPr defTabSz="924458">
                <a:defRPr/>
              </a:pPr>
              <a:t>17</a:t>
            </a:fld>
            <a:endParaRPr lang="en-US" dirty="0">
              <a:solidFill>
                <a:prstClr val="black"/>
              </a:solidFill>
              <a:latin typeface="Calibri"/>
            </a:endParaRPr>
          </a:p>
        </p:txBody>
      </p:sp>
    </p:spTree>
    <p:extLst>
      <p:ext uri="{BB962C8B-B14F-4D97-AF65-F5344CB8AC3E}">
        <p14:creationId xmlns:p14="http://schemas.microsoft.com/office/powerpoint/2010/main" val="3750163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websites</a:t>
            </a:r>
            <a:r>
              <a:rPr lang="en-US" baseline="0" dirty="0"/>
              <a:t> where you can find more information and we highly recommend you sign-up for your county’s FSA newsletter which will keep you up to date with deadlines approaching and program updates.</a:t>
            </a:r>
            <a:endParaRPr lang="en-US" dirty="0"/>
          </a:p>
        </p:txBody>
      </p:sp>
      <p:sp>
        <p:nvSpPr>
          <p:cNvPr id="4" name="Slide Number Placeholder 3"/>
          <p:cNvSpPr>
            <a:spLocks noGrp="1"/>
          </p:cNvSpPr>
          <p:nvPr>
            <p:ph type="sldNum" sz="quarter" idx="10"/>
          </p:nvPr>
        </p:nvSpPr>
        <p:spPr/>
        <p:txBody>
          <a:bodyPr/>
          <a:lstStyle/>
          <a:p>
            <a:fld id="{9A47BF95-DB80-4D12-B84E-BE3DC14DA6A3}" type="slidenum">
              <a:rPr lang="en-US" smtClean="0"/>
              <a:t>18</a:t>
            </a:fld>
            <a:endParaRPr lang="en-US" dirty="0"/>
          </a:p>
        </p:txBody>
      </p:sp>
    </p:spTree>
    <p:extLst>
      <p:ext uri="{BB962C8B-B14F-4D97-AF65-F5344CB8AC3E}">
        <p14:creationId xmlns:p14="http://schemas.microsoft.com/office/powerpoint/2010/main" val="3180760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7BF95-DB80-4D12-B84E-BE3DC14DA6A3}" type="slidenum">
              <a:rPr lang="en-US" smtClean="0"/>
              <a:t>20</a:t>
            </a:fld>
            <a:endParaRPr lang="en-US" dirty="0"/>
          </a:p>
        </p:txBody>
      </p:sp>
    </p:spTree>
    <p:extLst>
      <p:ext uri="{BB962C8B-B14F-4D97-AF65-F5344CB8AC3E}">
        <p14:creationId xmlns:p14="http://schemas.microsoft.com/office/powerpoint/2010/main" val="1828775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7BF95-DB80-4D12-B84E-BE3DC14DA6A3}" type="slidenum">
              <a:rPr lang="en-US" smtClean="0"/>
              <a:t>2</a:t>
            </a:fld>
            <a:endParaRPr lang="en-US" dirty="0"/>
          </a:p>
        </p:txBody>
      </p:sp>
    </p:spTree>
    <p:extLst>
      <p:ext uri="{BB962C8B-B14F-4D97-AF65-F5344CB8AC3E}">
        <p14:creationId xmlns:p14="http://schemas.microsoft.com/office/powerpoint/2010/main" val="2876309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“divisions” in FSA, the Farm Program side and the Farm Loan Programs division. There</a:t>
            </a:r>
            <a:r>
              <a:rPr lang="en-US" baseline="0" dirty="0"/>
              <a:t> are 39 offices throughout NY state (reference map), 10 of which house Farm Loan teams that cover multiple counties signified by the colors on the map. But the farm loan teams travel throughout their regions to meet with farmers.</a:t>
            </a:r>
            <a:endParaRPr lang="en-US" dirty="0"/>
          </a:p>
        </p:txBody>
      </p:sp>
      <p:sp>
        <p:nvSpPr>
          <p:cNvPr id="4" name="Slide Number Placeholder 3"/>
          <p:cNvSpPr>
            <a:spLocks noGrp="1"/>
          </p:cNvSpPr>
          <p:nvPr>
            <p:ph type="sldNum" sz="quarter" idx="10"/>
          </p:nvPr>
        </p:nvSpPr>
        <p:spPr/>
        <p:txBody>
          <a:bodyPr/>
          <a:lstStyle/>
          <a:p>
            <a:fld id="{9A47BF95-DB80-4D12-B84E-BE3DC14DA6A3}" type="slidenum">
              <a:rPr lang="en-US" smtClean="0"/>
              <a:t>3</a:t>
            </a:fld>
            <a:endParaRPr lang="en-US" dirty="0"/>
          </a:p>
        </p:txBody>
      </p:sp>
    </p:spTree>
    <p:extLst>
      <p:ext uri="{BB962C8B-B14F-4D97-AF65-F5344CB8AC3E}">
        <p14:creationId xmlns:p14="http://schemas.microsoft.com/office/powerpoint/2010/main" val="1511467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Farm Ownership Loan-Direct and Guaranteed</a:t>
            </a:r>
          </a:p>
          <a:p>
            <a:r>
              <a:rPr lang="en-US" dirty="0"/>
              <a:t>Eligible applicants may obtain direct loans up to a maximum indebtedness of $300,000. Maximum indebtedness for guaranteed loans is $1,392,000 (amount adjusted annually for inflation). The maximum repayment term is 40 years for both direct and guaranteed farm ownership loans. In general, loan funds may be used to purchase a farm, enlarge an existing farm, construct new farm buildings and/or improve structures, pay closing costs, and promote soil and water conservation and protection.</a:t>
            </a:r>
          </a:p>
          <a:p>
            <a:endParaRPr lang="en-US" dirty="0"/>
          </a:p>
          <a:p>
            <a:r>
              <a:rPr lang="en-US" u="sng" dirty="0"/>
              <a:t>Farm Operating Loan-Direct and Guaranteed</a:t>
            </a:r>
          </a:p>
          <a:p>
            <a:r>
              <a:rPr lang="en-US" dirty="0"/>
              <a:t>Eligible applicants may obtain direct loans for up to a maximum indebtedness of $300,000 and a direct operating Microloan for up to a maximum indebtedness of $50,000. Maximum indebtedness for a guaranteed loan is $1,392,000 (amount adjusted annually for inflation). The repayment term may vary, but typically it will not exceed seven years for intermediate-term purposes. Annual operating loans are generally repaid within 12 months or when the commodities produced are sold. In general, loan funds may be used for normal operating expenses, machinery and equipment, minor real estate repairs or improvements, and refinancing debt.</a:t>
            </a:r>
          </a:p>
          <a:p>
            <a:endParaRPr lang="en-US" dirty="0"/>
          </a:p>
          <a:p>
            <a:pPr rtl="0"/>
            <a:r>
              <a:rPr lang="en-US" u="sng" dirty="0"/>
              <a:t>Microloans</a:t>
            </a:r>
          </a:p>
          <a:p>
            <a:endParaRPr lang="en-US" dirty="0"/>
          </a:p>
          <a:p>
            <a:r>
              <a:rPr lang="en-US" u="sng" dirty="0"/>
              <a:t>Youth Loans</a:t>
            </a:r>
          </a:p>
          <a:p>
            <a:r>
              <a:rPr lang="en-US" dirty="0"/>
              <a:t>These are available as direct loans only and have a maximum loan amount of $5,000. Youth loans may be made to individuals who are sponsored by a project advisor, such as a 4-H Club, FFA or local vocational instructor. Individuals must be at least 10 but not more than 20 years old to be eligible. </a:t>
            </a:r>
          </a:p>
        </p:txBody>
      </p:sp>
      <p:sp>
        <p:nvSpPr>
          <p:cNvPr id="4" name="Slide Number Placeholder 3"/>
          <p:cNvSpPr>
            <a:spLocks noGrp="1"/>
          </p:cNvSpPr>
          <p:nvPr>
            <p:ph type="sldNum" sz="quarter" idx="10"/>
          </p:nvPr>
        </p:nvSpPr>
        <p:spPr/>
        <p:txBody>
          <a:bodyPr/>
          <a:lstStyle/>
          <a:p>
            <a:pPr defTabSz="924458">
              <a:defRPr/>
            </a:pPr>
            <a:fld id="{9A47BF95-DB80-4D12-B84E-BE3DC14DA6A3}" type="slidenum">
              <a:rPr lang="en-US">
                <a:solidFill>
                  <a:prstClr val="black"/>
                </a:solidFill>
                <a:latin typeface="Calibri"/>
              </a:rPr>
              <a:pPr defTabSz="924458">
                <a:defRPr/>
              </a:pPr>
              <a:t>4</a:t>
            </a:fld>
            <a:endParaRPr lang="en-US" dirty="0">
              <a:solidFill>
                <a:prstClr val="black"/>
              </a:solidFill>
              <a:latin typeface="Calibri"/>
            </a:endParaRPr>
          </a:p>
        </p:txBody>
      </p:sp>
    </p:spTree>
    <p:extLst>
      <p:ext uri="{BB962C8B-B14F-4D97-AF65-F5344CB8AC3E}">
        <p14:creationId xmlns:p14="http://schemas.microsoft.com/office/powerpoint/2010/main" val="3351000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458">
              <a:defRPr/>
            </a:pPr>
            <a:fld id="{9A47BF95-DB80-4D12-B84E-BE3DC14DA6A3}" type="slidenum">
              <a:rPr lang="en-US">
                <a:solidFill>
                  <a:prstClr val="black"/>
                </a:solidFill>
                <a:latin typeface="Calibri"/>
              </a:rPr>
              <a:pPr defTabSz="924458">
                <a:defRPr/>
              </a:pPr>
              <a:t>7</a:t>
            </a:fld>
            <a:endParaRPr lang="en-US" dirty="0">
              <a:solidFill>
                <a:prstClr val="black"/>
              </a:solidFill>
              <a:latin typeface="Calibri"/>
            </a:endParaRPr>
          </a:p>
        </p:txBody>
      </p:sp>
    </p:spTree>
    <p:extLst>
      <p:ext uri="{BB962C8B-B14F-4D97-AF65-F5344CB8AC3E}">
        <p14:creationId xmlns:p14="http://schemas.microsoft.com/office/powerpoint/2010/main" val="3921046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FSA also offer Youth Loans…</a:t>
            </a:r>
          </a:p>
          <a:p>
            <a:endParaRPr lang="en-US" dirty="0"/>
          </a:p>
          <a:p>
            <a:r>
              <a:rPr lang="en-US" dirty="0"/>
              <a:t>*Just</a:t>
            </a:r>
            <a:r>
              <a:rPr lang="en-US" baseline="0" dirty="0"/>
              <a:t> realize this is a loan, not a grant, so it needs to be a money-making project! But it gives great experience to the youth, dealing with a bank and a profit/loss sheet!</a:t>
            </a:r>
            <a:endParaRPr lang="en-US" dirty="0"/>
          </a:p>
        </p:txBody>
      </p:sp>
      <p:sp>
        <p:nvSpPr>
          <p:cNvPr id="4" name="Slide Number Placeholder 3"/>
          <p:cNvSpPr>
            <a:spLocks noGrp="1"/>
          </p:cNvSpPr>
          <p:nvPr>
            <p:ph type="sldNum" sz="quarter" idx="10"/>
          </p:nvPr>
        </p:nvSpPr>
        <p:spPr/>
        <p:txBody>
          <a:bodyPr/>
          <a:lstStyle/>
          <a:p>
            <a:fld id="{9A47BF95-DB80-4D12-B84E-BE3DC14DA6A3}" type="slidenum">
              <a:rPr lang="en-US" smtClean="0"/>
              <a:t>10</a:t>
            </a:fld>
            <a:endParaRPr lang="en-US" dirty="0"/>
          </a:p>
        </p:txBody>
      </p:sp>
    </p:spTree>
    <p:extLst>
      <p:ext uri="{BB962C8B-B14F-4D97-AF65-F5344CB8AC3E}">
        <p14:creationId xmlns:p14="http://schemas.microsoft.com/office/powerpoint/2010/main" val="1005401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458">
              <a:defRPr/>
            </a:pPr>
            <a:fld id="{9A47BF95-DB80-4D12-B84E-BE3DC14DA6A3}" type="slidenum">
              <a:rPr lang="en-US">
                <a:solidFill>
                  <a:prstClr val="black"/>
                </a:solidFill>
                <a:latin typeface="Calibri"/>
              </a:rPr>
              <a:pPr defTabSz="924458">
                <a:defRPr/>
              </a:pPr>
              <a:t>14</a:t>
            </a:fld>
            <a:endParaRPr lang="en-US" dirty="0">
              <a:solidFill>
                <a:prstClr val="black"/>
              </a:solidFill>
              <a:latin typeface="Calibri"/>
            </a:endParaRPr>
          </a:p>
        </p:txBody>
      </p:sp>
    </p:spTree>
    <p:extLst>
      <p:ext uri="{BB962C8B-B14F-4D97-AF65-F5344CB8AC3E}">
        <p14:creationId xmlns:p14="http://schemas.microsoft.com/office/powerpoint/2010/main" val="2813046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458">
              <a:defRPr/>
            </a:pPr>
            <a:fld id="{9A47BF95-DB80-4D12-B84E-BE3DC14DA6A3}" type="slidenum">
              <a:rPr lang="en-US">
                <a:solidFill>
                  <a:prstClr val="black"/>
                </a:solidFill>
                <a:latin typeface="Calibri"/>
              </a:rPr>
              <a:pPr defTabSz="924458">
                <a:defRPr/>
              </a:pPr>
              <a:t>15</a:t>
            </a:fld>
            <a:endParaRPr lang="en-US" dirty="0">
              <a:solidFill>
                <a:prstClr val="black"/>
              </a:solidFill>
              <a:latin typeface="Calibri"/>
            </a:endParaRPr>
          </a:p>
        </p:txBody>
      </p:sp>
    </p:spTree>
    <p:extLst>
      <p:ext uri="{BB962C8B-B14F-4D97-AF65-F5344CB8AC3E}">
        <p14:creationId xmlns:p14="http://schemas.microsoft.com/office/powerpoint/2010/main" val="1051986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458">
              <a:defRPr/>
            </a:pPr>
            <a:fld id="{9A47BF95-DB80-4D12-B84E-BE3DC14DA6A3}" type="slidenum">
              <a:rPr lang="en-US">
                <a:solidFill>
                  <a:prstClr val="black"/>
                </a:solidFill>
                <a:latin typeface="Calibri"/>
              </a:rPr>
              <a:pPr defTabSz="924458">
                <a:defRPr/>
              </a:pPr>
              <a:t>16</a:t>
            </a:fld>
            <a:endParaRPr lang="en-US" dirty="0">
              <a:solidFill>
                <a:prstClr val="black"/>
              </a:solidFill>
              <a:latin typeface="Calibri"/>
            </a:endParaRPr>
          </a:p>
        </p:txBody>
      </p:sp>
    </p:spTree>
    <p:extLst>
      <p:ext uri="{BB962C8B-B14F-4D97-AF65-F5344CB8AC3E}">
        <p14:creationId xmlns:p14="http://schemas.microsoft.com/office/powerpoint/2010/main" val="8734626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670" y="3276296"/>
            <a:ext cx="7772400" cy="1622730"/>
          </a:xfrm>
          <a:prstGeom prst="rect">
            <a:avLst/>
          </a:prstGeom>
          <a:effectLst>
            <a:outerShdw blurRad="50800" dist="38100" dir="2700000" algn="tl" rotWithShape="0">
              <a:prstClr val="black">
                <a:alpha val="40000"/>
              </a:prstClr>
            </a:outerShdw>
          </a:effectLst>
        </p:spPr>
        <p:txBody>
          <a:bodyPr>
            <a:normAutofit/>
          </a:bodyPr>
          <a:lstStyle>
            <a:lvl1pPr algn="ctr">
              <a:defRPr sz="3600">
                <a:solidFill>
                  <a:srgbClr val="FFC00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1365195" y="4803345"/>
            <a:ext cx="6400800" cy="610820"/>
          </a:xfrm>
        </p:spPr>
        <p:txBody>
          <a:bodyPr>
            <a:normAutofit/>
          </a:bodyPr>
          <a:lstStyle>
            <a:lvl1pPr marL="0" indent="0" algn="ctr">
              <a:buNone/>
              <a:defRPr sz="280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
        <p:nvSpPr>
          <p:cNvPr id="7" name="Rectangle 6"/>
          <p:cNvSpPr/>
          <p:nvPr userDrawn="1"/>
        </p:nvSpPr>
        <p:spPr>
          <a:xfrm>
            <a:off x="0" y="0"/>
            <a:ext cx="9144000" cy="680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 SigLockup Master PwPt.4c-whitebg.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89360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670" y="3276296"/>
            <a:ext cx="7772400" cy="1622730"/>
          </a:xfrm>
          <a:prstGeom prst="rect">
            <a:avLst/>
          </a:prstGeom>
          <a:effectLst>
            <a:outerShdw blurRad="50800" dist="38100" dir="2700000" algn="tl" rotWithShape="0">
              <a:prstClr val="black">
                <a:alpha val="40000"/>
              </a:prstClr>
            </a:outerShdw>
          </a:effectLst>
        </p:spPr>
        <p:txBody>
          <a:bodyPr>
            <a:normAutofit/>
          </a:bodyPr>
          <a:lstStyle>
            <a:lvl1pPr algn="ctr">
              <a:defRPr sz="3600">
                <a:solidFill>
                  <a:srgbClr val="FFC00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1365195" y="4803345"/>
            <a:ext cx="6400800" cy="610820"/>
          </a:xfrm>
        </p:spPr>
        <p:txBody>
          <a:bodyPr>
            <a:normAutofit/>
          </a:bodyPr>
          <a:lstStyle>
            <a:lvl1pPr marL="0" indent="0" algn="ctr">
              <a:buNone/>
              <a:defRPr sz="280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
        <p:nvSpPr>
          <p:cNvPr id="7" name="Rectangle 6"/>
          <p:cNvSpPr/>
          <p:nvPr userDrawn="1"/>
        </p:nvSpPr>
        <p:spPr>
          <a:xfrm>
            <a:off x="0" y="0"/>
            <a:ext cx="9144000" cy="680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 SigLockup Master PwPt.4c-whitebg.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spTree>
    <p:extLst>
      <p:ext uri="{BB962C8B-B14F-4D97-AF65-F5344CB8AC3E}">
        <p14:creationId xmlns:p14="http://schemas.microsoft.com/office/powerpoint/2010/main" val="916019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1130"/>
            <a:ext cx="8229600" cy="1143000"/>
          </a:xfrm>
          <a:prstGeom prst="rect">
            <a:avLst/>
          </a:prstGeom>
        </p:spPr>
        <p:txBody>
          <a:bodyPr>
            <a:normAutofit/>
          </a:bodyPr>
          <a:lstStyle>
            <a:lvl1pPr algn="ctr">
              <a:defRPr sz="3600">
                <a:solidFill>
                  <a:srgbClr val="FFC000"/>
                </a:solidFill>
              </a:defRPr>
            </a:lvl1pPr>
          </a:lstStyle>
          <a:p>
            <a:r>
              <a:rPr lang="en-US" dirty="0"/>
              <a:t>Click to edit Master title style</a:t>
            </a:r>
          </a:p>
        </p:txBody>
      </p:sp>
      <p:sp>
        <p:nvSpPr>
          <p:cNvPr id="3" name="Content Placeholder 2"/>
          <p:cNvSpPr>
            <a:spLocks noGrp="1"/>
          </p:cNvSpPr>
          <p:nvPr>
            <p:ph idx="1"/>
          </p:nvPr>
        </p:nvSpPr>
        <p:spPr>
          <a:xfrm>
            <a:off x="457200" y="2360065"/>
            <a:ext cx="8229600"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
        <p:nvSpPr>
          <p:cNvPr id="7" name="Rectangle 6"/>
          <p:cNvSpPr/>
          <p:nvPr userDrawn="1"/>
        </p:nvSpPr>
        <p:spPr>
          <a:xfrm>
            <a:off x="-4575" y="6635805"/>
            <a:ext cx="9153150" cy="222195"/>
          </a:xfrm>
          <a:prstGeom prst="rect">
            <a:avLst/>
          </a:prstGeom>
          <a:solidFill>
            <a:srgbClr val="537C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297467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17899" y="374900"/>
            <a:ext cx="7016195" cy="1143000"/>
          </a:xfrm>
          <a:prstGeom prst="rect">
            <a:avLst/>
          </a:prstGeom>
        </p:spPr>
        <p:txBody>
          <a:bodyPr>
            <a:normAutofit/>
          </a:bodyPr>
          <a:lstStyle>
            <a:lvl1pPr algn="l">
              <a:defRPr sz="3600">
                <a:solidFill>
                  <a:srgbClr val="FFC000"/>
                </a:solidFill>
              </a:defRPr>
            </a:lvl1pPr>
          </a:lstStyle>
          <a:p>
            <a:r>
              <a:rPr lang="en-US" dirty="0"/>
              <a:t>Click to edit Master title style</a:t>
            </a:r>
          </a:p>
        </p:txBody>
      </p:sp>
      <p:sp>
        <p:nvSpPr>
          <p:cNvPr id="3" name="Content Placeholder 2"/>
          <p:cNvSpPr>
            <a:spLocks noGrp="1"/>
          </p:cNvSpPr>
          <p:nvPr>
            <p:ph idx="1"/>
          </p:nvPr>
        </p:nvSpPr>
        <p:spPr>
          <a:xfrm>
            <a:off x="1517900" y="1544098"/>
            <a:ext cx="7016195"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
        <p:nvSpPr>
          <p:cNvPr id="7" name="Rectangle 6"/>
          <p:cNvSpPr/>
          <p:nvPr userDrawn="1"/>
        </p:nvSpPr>
        <p:spPr>
          <a:xfrm>
            <a:off x="-4575" y="6719020"/>
            <a:ext cx="9153150" cy="222195"/>
          </a:xfrm>
          <a:prstGeom prst="rect">
            <a:avLst/>
          </a:prstGeom>
          <a:solidFill>
            <a:srgbClr val="537C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189298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2087271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3/24/2021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460596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91130"/>
            <a:ext cx="8229600" cy="1143000"/>
          </a:xfrm>
          <a:prstGeom prst="rect">
            <a:avLst/>
          </a:prstGeom>
        </p:spPr>
        <p:txBody>
          <a:bodyPr>
            <a:normAutofit/>
          </a:bodyPr>
          <a:lstStyle>
            <a:lvl1pPr algn="ctr">
              <a:defRPr sz="3600">
                <a:solidFill>
                  <a:srgbClr val="FFC000"/>
                </a:solidFill>
              </a:defRPr>
            </a:lvl1pPr>
          </a:lstStyle>
          <a:p>
            <a:r>
              <a:rPr lang="en-US" dirty="0"/>
              <a:t>Click to edit Master title style</a:t>
            </a:r>
          </a:p>
        </p:txBody>
      </p:sp>
      <p:sp>
        <p:nvSpPr>
          <p:cNvPr id="3" name="Text Placeholder 2"/>
          <p:cNvSpPr>
            <a:spLocks noGrp="1"/>
          </p:cNvSpPr>
          <p:nvPr>
            <p:ph type="body" idx="1"/>
          </p:nvPr>
        </p:nvSpPr>
        <p:spPr>
          <a:xfrm>
            <a:off x="448965" y="2341022"/>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8965" y="2970885"/>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36790" y="2341022"/>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36790" y="2970885"/>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3/24/2021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1495198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3/24/2021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1031874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1130"/>
            <a:ext cx="8229600" cy="1143000"/>
          </a:xfrm>
          <a:prstGeom prst="rect">
            <a:avLst/>
          </a:prstGeom>
        </p:spPr>
        <p:txBody>
          <a:bodyPr>
            <a:normAutofit/>
          </a:bodyPr>
          <a:lstStyle>
            <a:lvl1pPr algn="ctr">
              <a:defRPr sz="3600">
                <a:solidFill>
                  <a:srgbClr val="FFC000"/>
                </a:solidFill>
              </a:defRPr>
            </a:lvl1pPr>
          </a:lstStyle>
          <a:p>
            <a:r>
              <a:rPr lang="en-US" dirty="0"/>
              <a:t>Click to edit Master title style</a:t>
            </a:r>
          </a:p>
        </p:txBody>
      </p:sp>
      <p:sp>
        <p:nvSpPr>
          <p:cNvPr id="3" name="Content Placeholder 2"/>
          <p:cNvSpPr>
            <a:spLocks noGrp="1"/>
          </p:cNvSpPr>
          <p:nvPr>
            <p:ph idx="1"/>
          </p:nvPr>
        </p:nvSpPr>
        <p:spPr>
          <a:xfrm>
            <a:off x="457200" y="2360065"/>
            <a:ext cx="8229600"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
        <p:nvSpPr>
          <p:cNvPr id="7" name="Rectangle 6"/>
          <p:cNvSpPr/>
          <p:nvPr userDrawn="1"/>
        </p:nvSpPr>
        <p:spPr>
          <a:xfrm>
            <a:off x="-4575" y="6635805"/>
            <a:ext cx="9153150" cy="222195"/>
          </a:xfrm>
          <a:prstGeom prst="rect">
            <a:avLst/>
          </a:prstGeom>
          <a:solidFill>
            <a:srgbClr val="537C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1664471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3/24/2021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935687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1943494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4125769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4157652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720389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17899" y="374900"/>
            <a:ext cx="7016195" cy="1143000"/>
          </a:xfrm>
          <a:prstGeom prst="rect">
            <a:avLst/>
          </a:prstGeom>
        </p:spPr>
        <p:txBody>
          <a:bodyPr>
            <a:normAutofit/>
          </a:bodyPr>
          <a:lstStyle>
            <a:lvl1pPr algn="l">
              <a:defRPr sz="3600">
                <a:solidFill>
                  <a:srgbClr val="FFC000"/>
                </a:solidFill>
              </a:defRPr>
            </a:lvl1pPr>
          </a:lstStyle>
          <a:p>
            <a:r>
              <a:rPr lang="en-US" dirty="0"/>
              <a:t>Click to edit Master title style</a:t>
            </a:r>
          </a:p>
        </p:txBody>
      </p:sp>
      <p:sp>
        <p:nvSpPr>
          <p:cNvPr id="3" name="Content Placeholder 2"/>
          <p:cNvSpPr>
            <a:spLocks noGrp="1"/>
          </p:cNvSpPr>
          <p:nvPr>
            <p:ph idx="1"/>
          </p:nvPr>
        </p:nvSpPr>
        <p:spPr>
          <a:xfrm>
            <a:off x="1517900" y="1544098"/>
            <a:ext cx="7016195"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
        <p:nvSpPr>
          <p:cNvPr id="7" name="Rectangle 6"/>
          <p:cNvSpPr/>
          <p:nvPr userDrawn="1"/>
        </p:nvSpPr>
        <p:spPr>
          <a:xfrm>
            <a:off x="-4575" y="6719020"/>
            <a:ext cx="9153150" cy="222195"/>
          </a:xfrm>
          <a:prstGeom prst="rect">
            <a:avLst/>
          </a:prstGeom>
          <a:solidFill>
            <a:srgbClr val="537C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3/24/2021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91130"/>
            <a:ext cx="8229600" cy="1143000"/>
          </a:xfrm>
          <a:prstGeom prst="rect">
            <a:avLst/>
          </a:prstGeom>
        </p:spPr>
        <p:txBody>
          <a:bodyPr>
            <a:normAutofit/>
          </a:bodyPr>
          <a:lstStyle>
            <a:lvl1pPr algn="ctr">
              <a:defRPr sz="3600">
                <a:solidFill>
                  <a:srgbClr val="FFC000"/>
                </a:solidFill>
              </a:defRPr>
            </a:lvl1pPr>
          </a:lstStyle>
          <a:p>
            <a:r>
              <a:rPr lang="en-US" dirty="0"/>
              <a:t>Click to edit Master title style</a:t>
            </a:r>
          </a:p>
        </p:txBody>
      </p:sp>
      <p:sp>
        <p:nvSpPr>
          <p:cNvPr id="3" name="Text Placeholder 2"/>
          <p:cNvSpPr>
            <a:spLocks noGrp="1"/>
          </p:cNvSpPr>
          <p:nvPr>
            <p:ph type="body" idx="1"/>
          </p:nvPr>
        </p:nvSpPr>
        <p:spPr>
          <a:xfrm>
            <a:off x="448965" y="2341022"/>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8965" y="2970885"/>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36790" y="2341022"/>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36790" y="2970885"/>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3/24/2021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3/24/2021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3/24/2021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3/24/2021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dirty="0"/>
          </a:p>
        </p:txBody>
      </p:sp>
      <p:sp>
        <p:nvSpPr>
          <p:cNvPr id="7" name="Rectangle 6"/>
          <p:cNvSpPr/>
          <p:nvPr userDrawn="1"/>
        </p:nvSpPr>
        <p:spPr>
          <a:xfrm>
            <a:off x="0" y="0"/>
            <a:ext cx="9144000" cy="680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 SigLockup Master PwPt.4c-whitebg.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sp>
        <p:nvSpPr>
          <p:cNvPr id="9" name="Rectangle 8"/>
          <p:cNvSpPr/>
          <p:nvPr userDrawn="1"/>
        </p:nvSpPr>
        <p:spPr>
          <a:xfrm>
            <a:off x="-4575" y="6635805"/>
            <a:ext cx="9153150" cy="222195"/>
          </a:xfrm>
          <a:prstGeom prst="rect">
            <a:avLst/>
          </a:prstGeom>
          <a:solidFill>
            <a:srgbClr val="537C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3/24/2021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dirty="0"/>
          </a:p>
        </p:txBody>
      </p:sp>
      <p:sp>
        <p:nvSpPr>
          <p:cNvPr id="7" name="Rectangle 6"/>
          <p:cNvSpPr/>
          <p:nvPr userDrawn="1"/>
        </p:nvSpPr>
        <p:spPr>
          <a:xfrm>
            <a:off x="0" y="0"/>
            <a:ext cx="9144000" cy="680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 SigLockup Master PwPt.4c-whitebg.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sp>
        <p:nvSpPr>
          <p:cNvPr id="9" name="Rectangle 8"/>
          <p:cNvSpPr/>
          <p:nvPr userDrawn="1"/>
        </p:nvSpPr>
        <p:spPr>
          <a:xfrm>
            <a:off x="-4575" y="6635805"/>
            <a:ext cx="9153150" cy="222195"/>
          </a:xfrm>
          <a:prstGeom prst="rect">
            <a:avLst/>
          </a:prstGeom>
          <a:solidFill>
            <a:srgbClr val="537C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38817335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8.jpeg"/><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8.jpe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8.jpeg"/><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8.jpeg"/><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7225" y="3791435"/>
            <a:ext cx="7772400" cy="1622730"/>
          </a:xfrm>
        </p:spPr>
        <p:txBody>
          <a:bodyPr/>
          <a:lstStyle/>
          <a:p>
            <a:r>
              <a:rPr lang="en-US" dirty="0"/>
              <a:t>Welcome to the</a:t>
            </a:r>
            <a:br>
              <a:rPr lang="en-US" dirty="0"/>
            </a:br>
            <a:r>
              <a:rPr lang="en-US" dirty="0"/>
              <a:t>Farm Service Agency</a:t>
            </a:r>
          </a:p>
        </p:txBody>
      </p:sp>
      <p:sp>
        <p:nvSpPr>
          <p:cNvPr id="5" name="Rectangle 4"/>
          <p:cNvSpPr/>
          <p:nvPr/>
        </p:nvSpPr>
        <p:spPr>
          <a:xfrm>
            <a:off x="0" y="0"/>
            <a:ext cx="9144000" cy="680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 SigLockup Master PwPt.4c-whitebg.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260" y="123723"/>
            <a:ext cx="2883429" cy="432863"/>
          </a:xfrm>
          <a:prstGeom prst="rect">
            <a:avLst/>
          </a:prstGeom>
        </p:spPr>
      </p:pic>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3835"/>
            <a:ext cx="8229600" cy="1143000"/>
          </a:xfrm>
        </p:spPr>
        <p:txBody>
          <a:bodyPr>
            <a:normAutofit/>
          </a:bodyPr>
          <a:lstStyle/>
          <a:p>
            <a:r>
              <a:rPr lang="en-US" sz="4400" b="1" dirty="0"/>
              <a:t>Youth Operating Loans</a:t>
            </a:r>
          </a:p>
        </p:txBody>
      </p:sp>
      <p:sp>
        <p:nvSpPr>
          <p:cNvPr id="3" name="Content Placeholder 2"/>
          <p:cNvSpPr>
            <a:spLocks noGrp="1"/>
          </p:cNvSpPr>
          <p:nvPr>
            <p:ph idx="1"/>
          </p:nvPr>
        </p:nvSpPr>
        <p:spPr/>
        <p:txBody>
          <a:bodyPr>
            <a:normAutofit lnSpcReduction="10000"/>
          </a:bodyPr>
          <a:lstStyle/>
          <a:p>
            <a:pPr>
              <a:lnSpc>
                <a:spcPct val="90000"/>
              </a:lnSpc>
              <a:spcAft>
                <a:spcPts val="600"/>
              </a:spcAft>
              <a:defRPr/>
            </a:pPr>
            <a:r>
              <a:rPr lang="en-US" altLang="en-US" dirty="0">
                <a:cs typeface="Arial" panose="020B0604020202020204" pitchFamily="34" charset="0"/>
              </a:rPr>
              <a:t>Designed to finance income-producing, agriculture related projects</a:t>
            </a:r>
          </a:p>
          <a:p>
            <a:pPr>
              <a:lnSpc>
                <a:spcPct val="90000"/>
              </a:lnSpc>
              <a:spcAft>
                <a:spcPts val="600"/>
              </a:spcAft>
              <a:defRPr/>
            </a:pPr>
            <a:r>
              <a:rPr lang="en-US" altLang="en-US" dirty="0">
                <a:cs typeface="Arial" panose="020B0604020202020204" pitchFamily="34" charset="0"/>
              </a:rPr>
              <a:t>Project must be of modest size, educational, and supervised in connection with the youth’s participation in 4-H, FFA or a similar organization</a:t>
            </a:r>
          </a:p>
          <a:p>
            <a:pPr>
              <a:lnSpc>
                <a:spcPct val="90000"/>
              </a:lnSpc>
              <a:spcAft>
                <a:spcPts val="600"/>
              </a:spcAft>
              <a:defRPr/>
            </a:pPr>
            <a:r>
              <a:rPr lang="en-US" altLang="en-US" dirty="0">
                <a:cs typeface="Arial" panose="020B0604020202020204" pitchFamily="34" charset="0"/>
              </a:rPr>
              <a:t>Project must produce sufficient income to repay the loan</a:t>
            </a:r>
          </a:p>
          <a:p>
            <a:pPr>
              <a:lnSpc>
                <a:spcPct val="90000"/>
              </a:lnSpc>
              <a:spcAft>
                <a:spcPts val="600"/>
              </a:spcAft>
              <a:defRPr/>
            </a:pPr>
            <a:r>
              <a:rPr lang="en-US" altLang="en-US" dirty="0">
                <a:cs typeface="Arial" panose="020B0604020202020204" pitchFamily="34" charset="0"/>
              </a:rPr>
              <a:t>$5000 maximum – no minimum</a:t>
            </a:r>
          </a:p>
          <a:p>
            <a:pPr>
              <a:lnSpc>
                <a:spcPct val="90000"/>
              </a:lnSpc>
              <a:spcAft>
                <a:spcPts val="600"/>
              </a:spcAft>
              <a:defRPr/>
            </a:pPr>
            <a:r>
              <a:rPr lang="en-US" altLang="en-US" dirty="0">
                <a:cs typeface="Arial" panose="020B0604020202020204" pitchFamily="34" charset="0"/>
              </a:rPr>
              <a:t>Be at least 10 but not yet 21 years of age</a:t>
            </a:r>
          </a:p>
          <a:p>
            <a:endParaRPr lang="en-US" dirty="0"/>
          </a:p>
        </p:txBody>
      </p:sp>
    </p:spTree>
    <p:extLst>
      <p:ext uri="{BB962C8B-B14F-4D97-AF65-F5344CB8AC3E}">
        <p14:creationId xmlns:p14="http://schemas.microsoft.com/office/powerpoint/2010/main" val="1478874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443834"/>
            <a:ext cx="8229600" cy="990295"/>
          </a:xfrm>
        </p:spPr>
        <p:txBody>
          <a:bodyPr>
            <a:noAutofit/>
          </a:bodyPr>
          <a:lstStyle/>
          <a:p>
            <a:pPr eaLnBrk="1" fontAlgn="auto" hangingPunct="1">
              <a:spcAft>
                <a:spcPts val="0"/>
              </a:spcAft>
              <a:defRPr/>
            </a:pPr>
            <a:r>
              <a:rPr lang="en-US" altLang="en-US" sz="4000" b="1" dirty="0"/>
              <a:t>What is needed to apply for a </a:t>
            </a:r>
            <a:br>
              <a:rPr lang="en-US" altLang="en-US" sz="4000" b="1" dirty="0"/>
            </a:br>
            <a:r>
              <a:rPr lang="en-US" altLang="en-US" sz="4000" b="1" dirty="0"/>
              <a:t>FSA direct loan?</a:t>
            </a:r>
          </a:p>
        </p:txBody>
      </p:sp>
      <p:sp>
        <p:nvSpPr>
          <p:cNvPr id="26627" name="Content Placeholder 2"/>
          <p:cNvSpPr>
            <a:spLocks noGrp="1"/>
          </p:cNvSpPr>
          <p:nvPr>
            <p:ph idx="1"/>
          </p:nvPr>
        </p:nvSpPr>
        <p:spPr>
          <a:xfrm>
            <a:off x="457200" y="2665474"/>
            <a:ext cx="8229600" cy="3817626"/>
          </a:xfrm>
        </p:spPr>
        <p:txBody>
          <a:bodyPr/>
          <a:lstStyle/>
          <a:p>
            <a:pPr eaLnBrk="1" hangingPunct="1"/>
            <a:r>
              <a:rPr lang="en-US" altLang="en-US" dirty="0"/>
              <a:t>Business structure</a:t>
            </a:r>
          </a:p>
          <a:p>
            <a:pPr eaLnBrk="1" hangingPunct="1"/>
            <a:r>
              <a:rPr lang="en-US" altLang="en-US" dirty="0"/>
              <a:t>Type of operation</a:t>
            </a:r>
          </a:p>
          <a:p>
            <a:pPr eaLnBrk="1" hangingPunct="1"/>
            <a:r>
              <a:rPr lang="en-US" altLang="en-US" dirty="0"/>
              <a:t>Education, training, farm experience</a:t>
            </a:r>
          </a:p>
          <a:p>
            <a:pPr eaLnBrk="1" hangingPunct="1"/>
            <a:r>
              <a:rPr lang="en-US" altLang="en-US" dirty="0"/>
              <a:t>Business Plan </a:t>
            </a:r>
          </a:p>
          <a:p>
            <a:pPr eaLnBrk="1" hangingPunct="1"/>
            <a:r>
              <a:rPr lang="en-US" altLang="en-US" dirty="0"/>
              <a:t>Amount and purpose of loan</a:t>
            </a:r>
          </a:p>
          <a:p>
            <a:pPr eaLnBrk="1" hangingPunct="1"/>
            <a:r>
              <a:rPr lang="en-US" altLang="en-US" dirty="0"/>
              <a:t>Financial and production data</a:t>
            </a:r>
          </a:p>
          <a:p>
            <a:pPr eaLnBrk="1" hangingPunct="1"/>
            <a:r>
              <a:rPr lang="en-US" altLang="en-US" dirty="0"/>
              <a:t>Other </a:t>
            </a:r>
          </a:p>
          <a:p>
            <a:pPr eaLnBrk="1" hangingPunct="1"/>
            <a:endParaRPr lang="en-US" altLang="en-US" dirty="0"/>
          </a:p>
        </p:txBody>
      </p:sp>
    </p:spTree>
    <p:extLst>
      <p:ext uri="{BB962C8B-B14F-4D97-AF65-F5344CB8AC3E}">
        <p14:creationId xmlns:p14="http://schemas.microsoft.com/office/powerpoint/2010/main" val="3486006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443834"/>
            <a:ext cx="8229600" cy="990295"/>
          </a:xfrm>
        </p:spPr>
        <p:txBody>
          <a:bodyPr>
            <a:normAutofit/>
          </a:bodyPr>
          <a:lstStyle/>
          <a:p>
            <a:pPr eaLnBrk="1" fontAlgn="auto" hangingPunct="1">
              <a:spcAft>
                <a:spcPts val="0"/>
              </a:spcAft>
              <a:defRPr/>
            </a:pPr>
            <a:r>
              <a:rPr lang="en-US" altLang="en-US" sz="4400" b="1" dirty="0"/>
              <a:t>Supervised Credit</a:t>
            </a:r>
          </a:p>
        </p:txBody>
      </p:sp>
      <p:sp>
        <p:nvSpPr>
          <p:cNvPr id="30723" name="Rectangle 3"/>
          <p:cNvSpPr>
            <a:spLocks noGrp="1" noChangeArrowheads="1"/>
          </p:cNvSpPr>
          <p:nvPr>
            <p:ph idx="1"/>
          </p:nvPr>
        </p:nvSpPr>
        <p:spPr/>
        <p:txBody>
          <a:bodyPr/>
          <a:lstStyle/>
          <a:p>
            <a:pPr eaLnBrk="1" hangingPunct="1">
              <a:buFont typeface="Wingdings" panose="05000000000000000000" pitchFamily="2" charset="2"/>
              <a:buChar char="v"/>
            </a:pPr>
            <a:r>
              <a:rPr lang="en-US" altLang="en-US" sz="2800" b="1" dirty="0"/>
              <a:t>Record Keeping</a:t>
            </a:r>
          </a:p>
          <a:p>
            <a:pPr lvl="1" eaLnBrk="1" hangingPunct="1">
              <a:buFont typeface="Wingdings" panose="05000000000000000000" pitchFamily="2" charset="2"/>
              <a:buChar char="v"/>
            </a:pPr>
            <a:r>
              <a:rPr lang="en-US" altLang="en-US" sz="2400" dirty="0"/>
              <a:t>financial information required at least annually</a:t>
            </a:r>
          </a:p>
          <a:p>
            <a:pPr lvl="1" eaLnBrk="1" hangingPunct="1">
              <a:buFont typeface="Wingdings" panose="05000000000000000000" pitchFamily="2" charset="2"/>
              <a:buChar char="v"/>
            </a:pPr>
            <a:endParaRPr lang="en-US" altLang="en-US" sz="1200" dirty="0"/>
          </a:p>
          <a:p>
            <a:pPr eaLnBrk="1" hangingPunct="1">
              <a:buFont typeface="Wingdings" panose="05000000000000000000" pitchFamily="2" charset="2"/>
              <a:buChar char="v"/>
            </a:pPr>
            <a:r>
              <a:rPr lang="en-US" altLang="en-US" sz="2800" b="1" dirty="0"/>
              <a:t>Borrower Training</a:t>
            </a:r>
          </a:p>
          <a:p>
            <a:pPr eaLnBrk="1" hangingPunct="1">
              <a:buFont typeface="Wingdings" panose="05000000000000000000" pitchFamily="2" charset="2"/>
              <a:buChar char="v"/>
            </a:pPr>
            <a:endParaRPr lang="en-US" altLang="en-US" sz="1200" b="1" dirty="0"/>
          </a:p>
          <a:p>
            <a:pPr eaLnBrk="1" hangingPunct="1">
              <a:buFont typeface="Wingdings" panose="05000000000000000000" pitchFamily="2" charset="2"/>
              <a:buChar char="v"/>
            </a:pPr>
            <a:r>
              <a:rPr lang="en-US" altLang="en-US" sz="2800" b="1" dirty="0"/>
              <a:t>Graduation to Commercial Credit</a:t>
            </a:r>
          </a:p>
          <a:p>
            <a:pPr eaLnBrk="1" hangingPunct="1">
              <a:buFont typeface="Wingdings" panose="05000000000000000000" pitchFamily="2" charset="2"/>
              <a:buChar char="v"/>
            </a:pPr>
            <a:endParaRPr lang="en-US" altLang="en-US" sz="1200" dirty="0"/>
          </a:p>
          <a:p>
            <a:pPr eaLnBrk="1" hangingPunct="1">
              <a:buFont typeface="Wingdings" panose="05000000000000000000" pitchFamily="2" charset="2"/>
              <a:buChar char="v"/>
            </a:pPr>
            <a:r>
              <a:rPr lang="en-US" altLang="en-US" sz="2800" b="1" dirty="0"/>
              <a:t>Environmental Compliance</a:t>
            </a:r>
          </a:p>
          <a:p>
            <a:pPr lvl="1">
              <a:buFont typeface="Wingdings" panose="05000000000000000000" pitchFamily="2" charset="2"/>
              <a:buChar char="v"/>
            </a:pPr>
            <a:r>
              <a:rPr lang="en-US" altLang="en-US" sz="2400" dirty="0"/>
              <a:t>Must be done before any dirt is moved</a:t>
            </a:r>
          </a:p>
        </p:txBody>
      </p:sp>
    </p:spTree>
    <p:extLst>
      <p:ext uri="{BB962C8B-B14F-4D97-AF65-F5344CB8AC3E}">
        <p14:creationId xmlns:p14="http://schemas.microsoft.com/office/powerpoint/2010/main" val="2844586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443834"/>
            <a:ext cx="8229600" cy="990295"/>
          </a:xfrm>
        </p:spPr>
        <p:txBody>
          <a:bodyPr>
            <a:normAutofit/>
          </a:bodyPr>
          <a:lstStyle/>
          <a:p>
            <a:pPr eaLnBrk="1" fontAlgn="auto" hangingPunct="1">
              <a:spcAft>
                <a:spcPts val="0"/>
              </a:spcAft>
              <a:defRPr/>
            </a:pPr>
            <a:r>
              <a:rPr lang="en-US" altLang="en-US" sz="4400" b="1" dirty="0"/>
              <a:t>FSA Guaranteed Loan Program</a:t>
            </a:r>
          </a:p>
        </p:txBody>
      </p:sp>
      <p:sp>
        <p:nvSpPr>
          <p:cNvPr id="25603" name="Rectangle 3"/>
          <p:cNvSpPr>
            <a:spLocks noGrp="1" noChangeArrowheads="1"/>
          </p:cNvSpPr>
          <p:nvPr>
            <p:ph idx="1"/>
          </p:nvPr>
        </p:nvSpPr>
        <p:spPr/>
        <p:txBody>
          <a:bodyPr>
            <a:normAutofit/>
          </a:bodyPr>
          <a:lstStyle/>
          <a:p>
            <a:pPr eaLnBrk="1" hangingPunct="1">
              <a:lnSpc>
                <a:spcPct val="90000"/>
              </a:lnSpc>
              <a:buFont typeface="Wingdings" panose="05000000000000000000" pitchFamily="2" charset="2"/>
              <a:buChar char="v"/>
            </a:pPr>
            <a:r>
              <a:rPr lang="en-US" altLang="en-US" dirty="0"/>
              <a:t>FSA guarantees loans made by banks to farmers to help producers obtain credit from commercial sources. </a:t>
            </a:r>
            <a:endParaRPr lang="en-US" altLang="en-US" dirty="0">
              <a:cs typeface="Arial" panose="020B0604020202020204" pitchFamily="34" charset="0"/>
            </a:endParaRPr>
          </a:p>
          <a:p>
            <a:pPr eaLnBrk="1" hangingPunct="1">
              <a:lnSpc>
                <a:spcPct val="90000"/>
              </a:lnSpc>
              <a:buFont typeface="Wingdings" panose="05000000000000000000" pitchFamily="2" charset="2"/>
              <a:buChar char="v"/>
            </a:pPr>
            <a:r>
              <a:rPr lang="en-US" altLang="en-US" dirty="0"/>
              <a:t>Bank is FSA’s client</a:t>
            </a:r>
          </a:p>
          <a:p>
            <a:pPr eaLnBrk="1" hangingPunct="1">
              <a:lnSpc>
                <a:spcPct val="90000"/>
              </a:lnSpc>
              <a:buFont typeface="Wingdings" panose="05000000000000000000" pitchFamily="2" charset="2"/>
              <a:buChar char="v"/>
            </a:pPr>
            <a:r>
              <a:rPr lang="en-US" altLang="en-US" dirty="0"/>
              <a:t>Farmer is Bank’s client</a:t>
            </a:r>
          </a:p>
          <a:p>
            <a:pPr eaLnBrk="1" hangingPunct="1">
              <a:lnSpc>
                <a:spcPct val="90000"/>
              </a:lnSpc>
              <a:buFont typeface="Wingdings" panose="05000000000000000000" pitchFamily="2" charset="2"/>
              <a:buChar char="v"/>
            </a:pPr>
            <a:r>
              <a:rPr lang="en-US" altLang="en-US" dirty="0"/>
              <a:t>Loan is made at bank rates and terms to the farmer</a:t>
            </a:r>
          </a:p>
          <a:p>
            <a:pPr>
              <a:lnSpc>
                <a:spcPct val="90000"/>
              </a:lnSpc>
              <a:buFont typeface="Wingdings" panose="05000000000000000000" pitchFamily="2" charset="2"/>
              <a:buChar char="v"/>
            </a:pPr>
            <a:r>
              <a:rPr lang="en-US" altLang="en-US" dirty="0"/>
              <a:t>FSA generally guarantees 90% of the loan with a maximum of </a:t>
            </a:r>
            <a:r>
              <a:rPr lang="en-US" dirty="0"/>
              <a:t>$1,776,000</a:t>
            </a:r>
            <a:r>
              <a:rPr lang="en-US" altLang="en-US" dirty="0"/>
              <a:t> </a:t>
            </a:r>
          </a:p>
          <a:p>
            <a:pPr eaLnBrk="1" hangingPunct="1">
              <a:lnSpc>
                <a:spcPct val="90000"/>
              </a:lnSpc>
              <a:buFontTx/>
              <a:buNone/>
            </a:pPr>
            <a:endParaRPr lang="en-US" altLang="en-US" sz="3000" dirty="0"/>
          </a:p>
          <a:p>
            <a:pPr eaLnBrk="1" hangingPunct="1">
              <a:lnSpc>
                <a:spcPct val="90000"/>
              </a:lnSpc>
            </a:pPr>
            <a:endParaRPr lang="en-US" altLang="en-US" dirty="0"/>
          </a:p>
        </p:txBody>
      </p:sp>
    </p:spTree>
    <p:extLst>
      <p:ext uri="{BB962C8B-B14F-4D97-AF65-F5344CB8AC3E}">
        <p14:creationId xmlns:p14="http://schemas.microsoft.com/office/powerpoint/2010/main" val="132094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517899" y="758950"/>
            <a:ext cx="7016195" cy="1143000"/>
          </a:xfrm>
        </p:spPr>
        <p:txBody>
          <a:bodyPr>
            <a:normAutofit/>
          </a:bodyPr>
          <a:lstStyle/>
          <a:p>
            <a:pPr algn="l"/>
            <a:r>
              <a:rPr lang="en-US" sz="4400" b="1" dirty="0"/>
              <a:t>Farm Storage Facility Loans</a:t>
            </a:r>
          </a:p>
        </p:txBody>
      </p:sp>
      <p:sp>
        <p:nvSpPr>
          <p:cNvPr id="5" name="Content Placeholder 4"/>
          <p:cNvSpPr>
            <a:spLocks noGrp="1"/>
          </p:cNvSpPr>
          <p:nvPr>
            <p:ph idx="1"/>
          </p:nvPr>
        </p:nvSpPr>
        <p:spPr>
          <a:xfrm>
            <a:off x="1212490" y="1544097"/>
            <a:ext cx="7787955" cy="5091707"/>
          </a:xfrm>
        </p:spPr>
        <p:txBody>
          <a:bodyPr>
            <a:normAutofit fontScale="92500" lnSpcReduction="10000"/>
          </a:bodyPr>
          <a:lstStyle/>
          <a:p>
            <a:pPr lvl="1">
              <a:buFont typeface="Wingdings" panose="05000000000000000000" pitchFamily="2" charset="2"/>
              <a:buChar char="v"/>
            </a:pPr>
            <a:r>
              <a:rPr lang="en-US" b="1" dirty="0"/>
              <a:t>Low-interest financing to build or upgrade permanent and portable storage facilities and equipment.</a:t>
            </a:r>
          </a:p>
          <a:p>
            <a:pPr lvl="1">
              <a:buFont typeface="Wingdings" panose="05000000000000000000" pitchFamily="2" charset="2"/>
              <a:buChar char="v"/>
            </a:pPr>
            <a:endParaRPr lang="en-US" sz="2400" b="1" baseline="30000" dirty="0"/>
          </a:p>
          <a:p>
            <a:pPr lvl="1">
              <a:lnSpc>
                <a:spcPct val="110000"/>
              </a:lnSpc>
              <a:buFont typeface="Wingdings" panose="05000000000000000000" pitchFamily="2" charset="2"/>
              <a:buChar char="v"/>
            </a:pPr>
            <a:r>
              <a:rPr lang="en-US" b="1" dirty="0"/>
              <a:t>Eligible Commodities</a:t>
            </a:r>
          </a:p>
          <a:p>
            <a:pPr lvl="2">
              <a:lnSpc>
                <a:spcPct val="110000"/>
              </a:lnSpc>
            </a:pPr>
            <a:r>
              <a:rPr lang="en-US" sz="3000" baseline="30000" dirty="0"/>
              <a:t>Grains, included malted</a:t>
            </a:r>
          </a:p>
          <a:p>
            <a:pPr lvl="2"/>
            <a:r>
              <a:rPr lang="en-US" sz="3000" baseline="30000" dirty="0"/>
              <a:t>Hay &amp; forage</a:t>
            </a:r>
          </a:p>
          <a:p>
            <a:pPr lvl="2"/>
            <a:r>
              <a:rPr lang="en-US" sz="3000" baseline="30000" dirty="0"/>
              <a:t>Fruits &amp; vegetables</a:t>
            </a:r>
          </a:p>
          <a:p>
            <a:pPr lvl="2"/>
            <a:r>
              <a:rPr lang="en-US" sz="3000" baseline="30000" dirty="0"/>
              <a:t>Milk, butter, cheese &amp; yogurt</a:t>
            </a:r>
          </a:p>
          <a:p>
            <a:pPr lvl="2"/>
            <a:r>
              <a:rPr lang="en-US" sz="3000" baseline="30000" dirty="0"/>
              <a:t>Meat, poultry &amp; eggs (raw) </a:t>
            </a:r>
          </a:p>
          <a:p>
            <a:pPr lvl="2"/>
            <a:r>
              <a:rPr lang="en-US" sz="3000" baseline="30000" dirty="0"/>
              <a:t>Honey, maple sap &amp; syrup</a:t>
            </a:r>
          </a:p>
          <a:p>
            <a:pPr lvl="2"/>
            <a:r>
              <a:rPr lang="en-US" sz="3000" baseline="30000" dirty="0"/>
              <a:t>Hops &amp; floriculture</a:t>
            </a:r>
          </a:p>
          <a:p>
            <a:pPr lvl="2"/>
            <a:r>
              <a:rPr lang="en-US" sz="3000" baseline="30000" dirty="0"/>
              <a:t>Aquaculture</a:t>
            </a:r>
          </a:p>
          <a:p>
            <a:pPr lvl="2"/>
            <a:r>
              <a:rPr lang="en-US" sz="3000" baseline="30000" dirty="0"/>
              <a:t>Hemp</a:t>
            </a:r>
          </a:p>
          <a:p>
            <a:pPr lvl="2">
              <a:buFont typeface="Wingdings" panose="05000000000000000000" pitchFamily="2" charset="2"/>
              <a:buChar char="§"/>
            </a:pP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8" y="680310"/>
            <a:ext cx="1059784" cy="5955495"/>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20262" r="66049"/>
          <a:stretch/>
        </p:blipFill>
        <p:spPr>
          <a:xfrm>
            <a:off x="-18943" y="680310"/>
            <a:ext cx="1231433" cy="5920407"/>
          </a:xfrm>
          <a:prstGeom prst="rect">
            <a:avLst/>
          </a:prstGeom>
        </p:spPr>
      </p:pic>
    </p:spTree>
    <p:extLst>
      <p:ext uri="{BB962C8B-B14F-4D97-AF65-F5344CB8AC3E}">
        <p14:creationId xmlns:p14="http://schemas.microsoft.com/office/powerpoint/2010/main" val="53826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517899" y="758950"/>
            <a:ext cx="7016195" cy="1143000"/>
          </a:xfrm>
        </p:spPr>
        <p:txBody>
          <a:bodyPr>
            <a:normAutofit/>
          </a:bodyPr>
          <a:lstStyle/>
          <a:p>
            <a:pPr algn="l"/>
            <a:r>
              <a:rPr lang="en-US" sz="4400" b="1" dirty="0"/>
              <a:t>FSFL Uses</a:t>
            </a:r>
          </a:p>
        </p:txBody>
      </p:sp>
      <p:sp>
        <p:nvSpPr>
          <p:cNvPr id="5" name="Content Placeholder 4"/>
          <p:cNvSpPr>
            <a:spLocks noGrp="1"/>
          </p:cNvSpPr>
          <p:nvPr>
            <p:ph idx="1"/>
          </p:nvPr>
        </p:nvSpPr>
        <p:spPr>
          <a:xfrm>
            <a:off x="1517900" y="1544097"/>
            <a:ext cx="7329840" cy="5313903"/>
          </a:xfrm>
        </p:spPr>
        <p:txBody>
          <a:bodyPr>
            <a:normAutofit/>
          </a:bodyPr>
          <a:lstStyle/>
          <a:p>
            <a:pPr>
              <a:buFont typeface="Wingdings" panose="05000000000000000000" pitchFamily="2" charset="2"/>
              <a:buChar char="v"/>
            </a:pPr>
            <a:r>
              <a:rPr lang="en-US" sz="3600" baseline="30000" dirty="0"/>
              <a:t>Hauling Trucks (including refrigerated)</a:t>
            </a:r>
          </a:p>
          <a:p>
            <a:pPr>
              <a:buFont typeface="Wingdings" panose="05000000000000000000" pitchFamily="2" charset="2"/>
              <a:buChar char="v"/>
            </a:pPr>
            <a:r>
              <a:rPr lang="en-US" sz="3600" baseline="30000" dirty="0"/>
              <a:t>Refrigeration/freezer units</a:t>
            </a:r>
          </a:p>
          <a:p>
            <a:pPr>
              <a:buFont typeface="Wingdings" panose="05000000000000000000" pitchFamily="2" charset="2"/>
              <a:buChar char="v"/>
            </a:pPr>
            <a:r>
              <a:rPr lang="en-US" sz="3600" baseline="30000" dirty="0"/>
              <a:t>Hay Storage, including pole barns</a:t>
            </a:r>
          </a:p>
          <a:p>
            <a:pPr>
              <a:buFont typeface="Wingdings" panose="05000000000000000000" pitchFamily="2" charset="2"/>
              <a:buChar char="v"/>
            </a:pPr>
            <a:r>
              <a:rPr lang="en-US" sz="3600" baseline="30000" dirty="0"/>
              <a:t>Cold Storage</a:t>
            </a:r>
          </a:p>
          <a:p>
            <a:pPr lvl="1">
              <a:buFont typeface="Wingdings" panose="05000000000000000000" pitchFamily="2" charset="2"/>
              <a:buChar char="v"/>
            </a:pPr>
            <a:r>
              <a:rPr lang="en-US" sz="3600" baseline="30000" dirty="0"/>
              <a:t>includes handling, washing &amp; packing equipment</a:t>
            </a:r>
          </a:p>
          <a:p>
            <a:pPr>
              <a:buFont typeface="Wingdings" panose="05000000000000000000" pitchFamily="2" charset="2"/>
              <a:buChar char="v"/>
            </a:pPr>
            <a:r>
              <a:rPr lang="en-US" sz="3600" baseline="30000" dirty="0"/>
              <a:t>Grain Bins &amp; Cribs, including drying equipment</a:t>
            </a:r>
            <a:r>
              <a:rPr lang="en-US" sz="3600" dirty="0"/>
              <a:t> </a:t>
            </a:r>
          </a:p>
          <a:p>
            <a:pPr>
              <a:buFont typeface="Wingdings" panose="05000000000000000000" pitchFamily="2" charset="2"/>
              <a:buChar char="v"/>
            </a:pPr>
            <a:r>
              <a:rPr lang="en-US" sz="3600" baseline="30000" dirty="0"/>
              <a:t>Hop &amp; Hemp storage and drying equipment</a:t>
            </a:r>
          </a:p>
          <a:p>
            <a:pPr>
              <a:buFont typeface="Wingdings" panose="05000000000000000000" pitchFamily="2" charset="2"/>
              <a:buChar char="v"/>
            </a:pPr>
            <a:r>
              <a:rPr lang="en-US" sz="3600" baseline="30000" dirty="0"/>
              <a:t>Silage Bunks</a:t>
            </a:r>
          </a:p>
          <a:p>
            <a:pPr lvl="1">
              <a:buFont typeface="Wingdings" panose="05000000000000000000" pitchFamily="2" charset="2"/>
              <a:buChar char="v"/>
            </a:pPr>
            <a:r>
              <a:rPr lang="en-US" sz="3600" baseline="30000" dirty="0" err="1"/>
              <a:t>Skidsteers</a:t>
            </a:r>
            <a:endParaRPr lang="en-US" sz="3600" baseline="30000" dirty="0"/>
          </a:p>
          <a:p>
            <a:pPr>
              <a:buFont typeface="Wingdings" panose="05000000000000000000" pitchFamily="2" charset="2"/>
              <a:buChar char="v"/>
            </a:pPr>
            <a:r>
              <a:rPr lang="en-US" sz="3600" baseline="30000" dirty="0"/>
              <a:t>Milk Houses &amp; Equipment including milk tanks</a:t>
            </a:r>
          </a:p>
          <a:p>
            <a:pPr>
              <a:buFont typeface="Wingdings" panose="05000000000000000000" pitchFamily="2" charset="2"/>
              <a:buChar char="v"/>
            </a:pPr>
            <a:r>
              <a:rPr lang="en-US" sz="3600" baseline="30000" dirty="0"/>
              <a:t>Sap Tanks</a:t>
            </a:r>
          </a:p>
          <a:p>
            <a:pPr lvl="1"/>
            <a:endParaRPr lang="en-US" sz="4400" baseline="30000" dirty="0"/>
          </a:p>
          <a:p>
            <a:pPr marL="914400" lvl="2" indent="0">
              <a:buNone/>
            </a:pPr>
            <a:endParaRPr lang="en-US" sz="4400" baseline="30000" dirty="0"/>
          </a:p>
          <a:p>
            <a:pPr marL="914400" lvl="2" indent="0">
              <a:buNone/>
            </a:pPr>
            <a:endParaRPr lang="en-US" sz="3200" baseline="300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8" y="680310"/>
            <a:ext cx="1059784" cy="5955495"/>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20262" r="66049"/>
          <a:stretch/>
        </p:blipFill>
        <p:spPr>
          <a:xfrm>
            <a:off x="-18943" y="680310"/>
            <a:ext cx="1231433" cy="5920407"/>
          </a:xfrm>
          <a:prstGeom prst="rect">
            <a:avLst/>
          </a:prstGeom>
        </p:spPr>
      </p:pic>
    </p:spTree>
    <p:extLst>
      <p:ext uri="{BB962C8B-B14F-4D97-AF65-F5344CB8AC3E}">
        <p14:creationId xmlns:p14="http://schemas.microsoft.com/office/powerpoint/2010/main" val="2816864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517899" y="758950"/>
            <a:ext cx="7016195" cy="1143000"/>
          </a:xfrm>
        </p:spPr>
        <p:txBody>
          <a:bodyPr>
            <a:normAutofit/>
          </a:bodyPr>
          <a:lstStyle/>
          <a:p>
            <a:pPr algn="l"/>
            <a:r>
              <a:rPr lang="en-US" sz="4400" b="1" dirty="0"/>
              <a:t>FSFL Requirements</a:t>
            </a:r>
          </a:p>
        </p:txBody>
      </p:sp>
      <p:sp>
        <p:nvSpPr>
          <p:cNvPr id="5" name="Content Placeholder 4"/>
          <p:cNvSpPr>
            <a:spLocks noGrp="1"/>
          </p:cNvSpPr>
          <p:nvPr>
            <p:ph idx="1"/>
          </p:nvPr>
        </p:nvSpPr>
        <p:spPr>
          <a:xfrm>
            <a:off x="1517899" y="1544097"/>
            <a:ext cx="7482545" cy="5313903"/>
          </a:xfrm>
        </p:spPr>
        <p:txBody>
          <a:bodyPr>
            <a:normAutofit/>
          </a:bodyPr>
          <a:lstStyle/>
          <a:p>
            <a:pPr>
              <a:buFont typeface="Wingdings" panose="05000000000000000000" pitchFamily="2" charset="2"/>
              <a:buChar char="v"/>
            </a:pPr>
            <a:r>
              <a:rPr lang="en-US" sz="3600" baseline="30000" dirty="0"/>
              <a:t>Unlike FSA’s Farm Loan Program loans, FSFLs are available even if the producer is able to get credit elsewhere. An eligible borrower is anyone who produces an FSFL eligible commodity.</a:t>
            </a:r>
          </a:p>
          <a:p>
            <a:pPr>
              <a:buFont typeface="Wingdings" panose="05000000000000000000" pitchFamily="2" charset="2"/>
              <a:buChar char="v"/>
            </a:pPr>
            <a:r>
              <a:rPr lang="en-US" dirty="0"/>
              <a:t>Demonstrate the need for additional storage</a:t>
            </a:r>
          </a:p>
          <a:p>
            <a:pPr>
              <a:buFont typeface="Wingdings" panose="05000000000000000000" pitchFamily="2" charset="2"/>
              <a:buChar char="v"/>
            </a:pPr>
            <a:endParaRPr lang="en-US" sz="3600" baseline="30000" dirty="0"/>
          </a:p>
          <a:p>
            <a:pPr>
              <a:buFont typeface="Wingdings" panose="05000000000000000000" pitchFamily="2" charset="2"/>
              <a:buChar char="v"/>
            </a:pPr>
            <a:r>
              <a:rPr lang="en-US" sz="3600" baseline="30000" dirty="0"/>
              <a:t>Maximum loan amount is $500,000 per loan request.</a:t>
            </a:r>
          </a:p>
          <a:p>
            <a:pPr lvl="1">
              <a:buFont typeface="Wingdings" panose="05000000000000000000" pitchFamily="2" charset="2"/>
              <a:buChar char="v"/>
            </a:pPr>
            <a:r>
              <a:rPr lang="en-US" sz="3600" baseline="30000" dirty="0"/>
              <a:t>Down payment is required</a:t>
            </a:r>
          </a:p>
          <a:p>
            <a:pPr lvl="2">
              <a:buFont typeface="Wingdings" panose="05000000000000000000" pitchFamily="2" charset="2"/>
              <a:buChar char="v"/>
            </a:pPr>
            <a:r>
              <a:rPr lang="en-US" sz="3200" baseline="30000" dirty="0"/>
              <a:t>15% loans over $50,000</a:t>
            </a:r>
          </a:p>
          <a:p>
            <a:pPr lvl="2">
              <a:buFont typeface="Wingdings" panose="05000000000000000000" pitchFamily="2" charset="2"/>
              <a:buChar char="v"/>
            </a:pPr>
            <a:r>
              <a:rPr lang="en-US" sz="3200" baseline="30000" dirty="0"/>
              <a:t>5% loans under $50,000</a:t>
            </a:r>
          </a:p>
          <a:p>
            <a:pPr lvl="2">
              <a:buFont typeface="Wingdings" panose="05000000000000000000" pitchFamily="2" charset="2"/>
              <a:buChar char="v"/>
            </a:pPr>
            <a:endParaRPr lang="en-US" sz="1200" baseline="30000" dirty="0"/>
          </a:p>
          <a:p>
            <a:pPr>
              <a:buFont typeface="Wingdings" panose="05000000000000000000" pitchFamily="2" charset="2"/>
              <a:buChar char="v"/>
            </a:pPr>
            <a:r>
              <a:rPr lang="en-US" dirty="0"/>
              <a:t>Environmental compliance</a:t>
            </a:r>
            <a:endParaRPr lang="en-US" baseline="30000" dirty="0"/>
          </a:p>
          <a:p>
            <a:pPr lvl="2">
              <a:buFont typeface="Wingdings" panose="05000000000000000000" pitchFamily="2" charset="2"/>
              <a:buChar char="v"/>
            </a:pPr>
            <a:endParaRPr lang="en-US" sz="3200" baseline="30000" dirty="0"/>
          </a:p>
          <a:p>
            <a:endParaRPr lang="en-US" baseline="300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8" y="680310"/>
            <a:ext cx="1059784" cy="5955495"/>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20262" r="66049"/>
          <a:stretch/>
        </p:blipFill>
        <p:spPr>
          <a:xfrm>
            <a:off x="-18943" y="680310"/>
            <a:ext cx="1231433" cy="5920407"/>
          </a:xfrm>
          <a:prstGeom prst="rect">
            <a:avLst/>
          </a:prstGeom>
        </p:spPr>
      </p:pic>
    </p:spTree>
    <p:extLst>
      <p:ext uri="{BB962C8B-B14F-4D97-AF65-F5344CB8AC3E}">
        <p14:creationId xmlns:p14="http://schemas.microsoft.com/office/powerpoint/2010/main" val="1844056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517899" y="758950"/>
            <a:ext cx="7016195" cy="1143000"/>
          </a:xfrm>
        </p:spPr>
        <p:txBody>
          <a:bodyPr>
            <a:normAutofit/>
          </a:bodyPr>
          <a:lstStyle/>
          <a:p>
            <a:pPr algn="l"/>
            <a:r>
              <a:rPr lang="en-US" sz="4400" b="1" dirty="0"/>
              <a:t>FSFL Loan Rates</a:t>
            </a:r>
          </a:p>
        </p:txBody>
      </p:sp>
      <p:sp>
        <p:nvSpPr>
          <p:cNvPr id="5" name="Content Placeholder 4"/>
          <p:cNvSpPr>
            <a:spLocks noGrp="1"/>
          </p:cNvSpPr>
          <p:nvPr>
            <p:ph idx="1"/>
          </p:nvPr>
        </p:nvSpPr>
        <p:spPr>
          <a:xfrm>
            <a:off x="1517899" y="1544097"/>
            <a:ext cx="7482545" cy="5313903"/>
          </a:xfrm>
        </p:spPr>
        <p:txBody>
          <a:bodyPr>
            <a:normAutofit/>
          </a:bodyPr>
          <a:lstStyle/>
          <a:p>
            <a:pPr marL="0" indent="0">
              <a:buNone/>
            </a:pPr>
            <a:endParaRPr lang="en-US" baseline="30000" dirty="0"/>
          </a:p>
          <a:p>
            <a:pPr marL="0" indent="0">
              <a:buNone/>
            </a:pPr>
            <a:r>
              <a:rPr lang="en-US" dirty="0"/>
              <a:t>Interest rates for FSFLs approved in February 2021</a:t>
            </a:r>
          </a:p>
          <a:p>
            <a:r>
              <a:rPr lang="en-US" dirty="0"/>
              <a:t>0.250% for 3 year loans</a:t>
            </a:r>
          </a:p>
          <a:p>
            <a:r>
              <a:rPr lang="en-US" dirty="0"/>
              <a:t>0.375% for 5 year loans</a:t>
            </a:r>
          </a:p>
          <a:p>
            <a:r>
              <a:rPr lang="en-US" dirty="0"/>
              <a:t>0.750% for 7 year loans</a:t>
            </a:r>
          </a:p>
          <a:p>
            <a:r>
              <a:rPr lang="en-US" dirty="0"/>
              <a:t>1.000% for 10 year loans</a:t>
            </a:r>
          </a:p>
          <a:p>
            <a:r>
              <a:rPr lang="en-US" dirty="0"/>
              <a:t>1.125% for 12 year loans</a:t>
            </a:r>
          </a:p>
          <a:p>
            <a:pPr marL="0" indent="0">
              <a:buNone/>
            </a:pPr>
            <a:r>
              <a:rPr lang="en-US" dirty="0"/>
              <a:t>Interest is fixed for the life of the loan and installments are made on a yearly basis.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8" y="680310"/>
            <a:ext cx="1059784" cy="5955495"/>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20262" r="66049"/>
          <a:stretch/>
        </p:blipFill>
        <p:spPr>
          <a:xfrm>
            <a:off x="-18943" y="680310"/>
            <a:ext cx="1231433" cy="5920407"/>
          </a:xfrm>
          <a:prstGeom prst="rect">
            <a:avLst/>
          </a:prstGeom>
        </p:spPr>
      </p:pic>
    </p:spTree>
    <p:extLst>
      <p:ext uri="{BB962C8B-B14F-4D97-AF65-F5344CB8AC3E}">
        <p14:creationId xmlns:p14="http://schemas.microsoft.com/office/powerpoint/2010/main" val="2841583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6540"/>
            <a:ext cx="8229600" cy="1221640"/>
          </a:xfrm>
        </p:spPr>
        <p:txBody>
          <a:bodyPr>
            <a:noAutofit/>
          </a:bodyPr>
          <a:lstStyle/>
          <a:p>
            <a:r>
              <a:rPr lang="en-US" sz="4400" b="1" dirty="0"/>
              <a:t>www.fsa.usda.gov</a:t>
            </a:r>
            <a:br>
              <a:rPr lang="en-US" sz="4400" b="1" dirty="0"/>
            </a:br>
            <a:endParaRPr lang="en-US" sz="4400" b="1" dirty="0"/>
          </a:p>
        </p:txBody>
      </p:sp>
      <p:sp>
        <p:nvSpPr>
          <p:cNvPr id="3" name="Content Placeholder 2"/>
          <p:cNvSpPr>
            <a:spLocks noGrp="1"/>
          </p:cNvSpPr>
          <p:nvPr>
            <p:ph idx="1"/>
          </p:nvPr>
        </p:nvSpPr>
        <p:spPr>
          <a:xfrm>
            <a:off x="457200" y="2360065"/>
            <a:ext cx="8229600" cy="4275740"/>
          </a:xfrm>
        </p:spPr>
        <p:txBody>
          <a:bodyPr>
            <a:normAutofit/>
          </a:bodyPr>
          <a:lstStyle/>
          <a:p>
            <a:pPr algn="ctr">
              <a:lnSpc>
                <a:spcPct val="90000"/>
              </a:lnSpc>
              <a:buNone/>
            </a:pPr>
            <a:r>
              <a:rPr lang="en-US" altLang="en-US" sz="4000" b="1" dirty="0">
                <a:solidFill>
                  <a:srgbClr val="FFC000"/>
                </a:solidFill>
              </a:rPr>
              <a:t>www.farmers.gov</a:t>
            </a:r>
          </a:p>
          <a:p>
            <a:pPr algn="ctr">
              <a:lnSpc>
                <a:spcPct val="90000"/>
              </a:lnSpc>
              <a:buNone/>
            </a:pPr>
            <a:r>
              <a:rPr lang="en-US" altLang="en-US" sz="4000" b="1" dirty="0">
                <a:solidFill>
                  <a:srgbClr val="FFC000"/>
                </a:solidFill>
              </a:rPr>
              <a:t>www.newfarmers.usda.gov</a:t>
            </a:r>
          </a:p>
          <a:p>
            <a:pPr algn="ctr">
              <a:lnSpc>
                <a:spcPct val="90000"/>
              </a:lnSpc>
              <a:buNone/>
            </a:pPr>
            <a:endParaRPr lang="en-US" altLang="en-US" sz="4000" b="1" dirty="0">
              <a:solidFill>
                <a:srgbClr val="FFC000"/>
              </a:solidFill>
            </a:endParaRPr>
          </a:p>
          <a:p>
            <a:pPr algn="ctr">
              <a:lnSpc>
                <a:spcPct val="90000"/>
              </a:lnSpc>
              <a:buNone/>
            </a:pPr>
            <a:r>
              <a:rPr lang="en-US" altLang="en-US" sz="4000" b="1" dirty="0">
                <a:solidFill>
                  <a:srgbClr val="FFC000"/>
                </a:solidFill>
              </a:rPr>
              <a:t>Sign-up for Newsletter at:</a:t>
            </a:r>
          </a:p>
          <a:p>
            <a:pPr algn="ctr">
              <a:lnSpc>
                <a:spcPct val="90000"/>
              </a:lnSpc>
              <a:buNone/>
            </a:pPr>
            <a:r>
              <a:rPr lang="en-US" altLang="en-US" sz="4000" b="1" dirty="0">
                <a:solidFill>
                  <a:srgbClr val="FFC000"/>
                </a:solidFill>
              </a:rPr>
              <a:t>www.fsa.usda.gov/subscribe</a:t>
            </a:r>
          </a:p>
          <a:p>
            <a:pPr algn="ctr">
              <a:lnSpc>
                <a:spcPct val="90000"/>
              </a:lnSpc>
              <a:buNone/>
            </a:pPr>
            <a:endParaRPr lang="en-US" altLang="en-US" sz="4000" b="1" dirty="0">
              <a:solidFill>
                <a:srgbClr val="FFC000"/>
              </a:solidFill>
            </a:endParaRPr>
          </a:p>
        </p:txBody>
      </p:sp>
    </p:spTree>
    <p:extLst>
      <p:ext uri="{BB962C8B-B14F-4D97-AF65-F5344CB8AC3E}">
        <p14:creationId xmlns:p14="http://schemas.microsoft.com/office/powerpoint/2010/main" val="2607229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1443835"/>
            <a:ext cx="8229600" cy="1143000"/>
          </a:xfrm>
        </p:spPr>
        <p:txBody>
          <a:bodyPr>
            <a:normAutofit/>
          </a:bodyPr>
          <a:lstStyle/>
          <a:p>
            <a:r>
              <a:rPr lang="en-US" sz="4400" b="1" dirty="0"/>
              <a:t>Questions?</a:t>
            </a:r>
          </a:p>
        </p:txBody>
      </p:sp>
      <p:pic>
        <p:nvPicPr>
          <p:cNvPr id="6" name="Picture Placeholder 4"/>
          <p:cNvPicPr>
            <a:picLocks noGrp="1" noChangeAspect="1"/>
          </p:cNvPicPr>
          <p:nvPr>
            <p:ph idx="1"/>
          </p:nvPr>
        </p:nvPicPr>
        <p:blipFill>
          <a:blip r:embed="rId2"/>
          <a:srcRect l="12774" r="12774"/>
          <a:stretch>
            <a:fillRect/>
          </a:stretch>
        </p:blipFill>
        <p:spPr>
          <a:xfrm>
            <a:off x="1823310" y="2434130"/>
            <a:ext cx="5206386" cy="3905449"/>
          </a:xfrm>
        </p:spPr>
      </p:pic>
    </p:spTree>
    <p:extLst>
      <p:ext uri="{BB962C8B-B14F-4D97-AF65-F5344CB8AC3E}">
        <p14:creationId xmlns:p14="http://schemas.microsoft.com/office/powerpoint/2010/main" val="3856888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5180"/>
            <a:ext cx="8229600" cy="1143000"/>
          </a:xfrm>
        </p:spPr>
        <p:txBody>
          <a:bodyPr>
            <a:normAutofit/>
          </a:bodyPr>
          <a:lstStyle/>
          <a:p>
            <a:r>
              <a:rPr lang="en-US" sz="4000" b="1" dirty="0"/>
              <a:t>What is the Farm Service Agency?</a:t>
            </a:r>
          </a:p>
        </p:txBody>
      </p:sp>
      <p:sp>
        <p:nvSpPr>
          <p:cNvPr id="3" name="Content Placeholder 2"/>
          <p:cNvSpPr>
            <a:spLocks noGrp="1"/>
          </p:cNvSpPr>
          <p:nvPr>
            <p:ph idx="1"/>
          </p:nvPr>
        </p:nvSpPr>
        <p:spPr>
          <a:xfrm>
            <a:off x="296260" y="2360065"/>
            <a:ext cx="8551480" cy="3817626"/>
          </a:xfrm>
        </p:spPr>
        <p:txBody>
          <a:bodyPr>
            <a:noAutofit/>
          </a:bodyPr>
          <a:lstStyle/>
          <a:p>
            <a:pPr algn="ctr">
              <a:lnSpc>
                <a:spcPct val="90000"/>
              </a:lnSpc>
              <a:defRPr/>
            </a:pPr>
            <a:r>
              <a:rPr lang="en-US" b="1" dirty="0"/>
              <a:t>The Farm Service Agency (FSA) is part of the U.S. Department of Agriculture (USDA). </a:t>
            </a:r>
          </a:p>
          <a:p>
            <a:pPr algn="ctr">
              <a:lnSpc>
                <a:spcPct val="90000"/>
              </a:lnSpc>
              <a:defRPr/>
            </a:pPr>
            <a:r>
              <a:rPr lang="en-US" altLang="en-US" b="1" dirty="0"/>
              <a:t>The Farm Service Agency implements agricultural policy, administers credit and loan programs, and manages conservation, commodity, disaster and farm marketing programs through a national network of over 2,100 offices (USDA service centers).</a:t>
            </a:r>
          </a:p>
        </p:txBody>
      </p:sp>
      <p:pic>
        <p:nvPicPr>
          <p:cNvPr id="2051" name="Picture 3" descr="C:\Users\Tanya.Brown\Downloads\5748889780_0c74278f88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78520"/>
            <a:ext cx="9144000" cy="156269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0" y="5378520"/>
            <a:ext cx="9144000" cy="0"/>
          </a:xfrm>
          <a:prstGeom prst="line">
            <a:avLst/>
          </a:prstGeom>
          <a:ln w="95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3309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1670" y="3123590"/>
            <a:ext cx="7772400" cy="1775436"/>
          </a:xfrm>
        </p:spPr>
        <p:txBody>
          <a:bodyPr/>
          <a:lstStyle/>
          <a:p>
            <a:r>
              <a:rPr lang="en-US" b="1" dirty="0"/>
              <a:t>Farm Service Agency</a:t>
            </a:r>
          </a:p>
        </p:txBody>
      </p:sp>
      <p:sp>
        <p:nvSpPr>
          <p:cNvPr id="3" name="Subtitle 2"/>
          <p:cNvSpPr>
            <a:spLocks noGrp="1"/>
          </p:cNvSpPr>
          <p:nvPr>
            <p:ph type="subTitle" idx="1"/>
          </p:nvPr>
        </p:nvSpPr>
        <p:spPr>
          <a:xfrm>
            <a:off x="1371600" y="3734410"/>
            <a:ext cx="6400800" cy="2137870"/>
          </a:xfrm>
        </p:spPr>
        <p:txBody>
          <a:bodyPr>
            <a:normAutofit/>
          </a:bodyPr>
          <a:lstStyle/>
          <a:p>
            <a:r>
              <a:rPr lang="en-US" b="1" i="1" dirty="0"/>
              <a:t>For More Information Contact:</a:t>
            </a:r>
          </a:p>
          <a:p>
            <a:r>
              <a:rPr lang="en-US" dirty="0"/>
              <a:t>Aaron W. Masters, Farm Loan Officer </a:t>
            </a:r>
          </a:p>
          <a:p>
            <a:r>
              <a:rPr lang="en-US" dirty="0"/>
              <a:t>607-753-0851 ext. 2</a:t>
            </a:r>
          </a:p>
          <a:p>
            <a:r>
              <a:rPr lang="en-US" dirty="0"/>
              <a:t>aaron.masters@usda.gov</a:t>
            </a:r>
          </a:p>
          <a:p>
            <a:endParaRPr lang="en-US" dirty="0"/>
          </a:p>
          <a:p>
            <a:endParaRPr lang="en-US" dirty="0"/>
          </a:p>
        </p:txBody>
      </p:sp>
      <p:sp>
        <p:nvSpPr>
          <p:cNvPr id="5" name="Rectangle 4"/>
          <p:cNvSpPr/>
          <p:nvPr/>
        </p:nvSpPr>
        <p:spPr>
          <a:xfrm>
            <a:off x="0" y="0"/>
            <a:ext cx="9144000" cy="680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 SigLockup Master PwPt.4c-whitebg.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260" y="123723"/>
            <a:ext cx="2883429" cy="432863"/>
          </a:xfrm>
          <a:prstGeom prst="rect">
            <a:avLst/>
          </a:prstGeom>
        </p:spPr>
      </p:pic>
      <p:sp>
        <p:nvSpPr>
          <p:cNvPr id="6" name="Subtitle 2"/>
          <p:cNvSpPr txBox="1">
            <a:spLocks/>
          </p:cNvSpPr>
          <p:nvPr/>
        </p:nvSpPr>
        <p:spPr>
          <a:xfrm>
            <a:off x="1517595" y="5108755"/>
            <a:ext cx="6400800" cy="12216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bg1">
                    <a:lumMod val="9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1453438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t>FSA</a:t>
            </a:r>
          </a:p>
        </p:txBody>
      </p:sp>
      <p:sp>
        <p:nvSpPr>
          <p:cNvPr id="3" name="Content Placeholder 2"/>
          <p:cNvSpPr>
            <a:spLocks noGrp="1"/>
          </p:cNvSpPr>
          <p:nvPr>
            <p:ph idx="1"/>
          </p:nvPr>
        </p:nvSpPr>
        <p:spPr>
          <a:xfrm>
            <a:off x="328453" y="2347001"/>
            <a:ext cx="3915093" cy="3980603"/>
          </a:xfrm>
        </p:spPr>
        <p:txBody>
          <a:bodyPr>
            <a:normAutofit/>
          </a:bodyPr>
          <a:lstStyle/>
          <a:p>
            <a:r>
              <a:rPr lang="en-US" sz="4000" b="1" dirty="0"/>
              <a:t>Farm Programs</a:t>
            </a:r>
          </a:p>
        </p:txBody>
      </p:sp>
      <p:sp>
        <p:nvSpPr>
          <p:cNvPr id="4" name="Rectangle 3"/>
          <p:cNvSpPr/>
          <p:nvPr/>
        </p:nvSpPr>
        <p:spPr>
          <a:xfrm>
            <a:off x="4113885" y="2347001"/>
            <a:ext cx="4814588" cy="707886"/>
          </a:xfrm>
          <a:prstGeom prst="rect">
            <a:avLst/>
          </a:prstGeom>
        </p:spPr>
        <p:txBody>
          <a:bodyPr wrap="none">
            <a:spAutoFit/>
          </a:bodyPr>
          <a:lstStyle/>
          <a:p>
            <a:pPr marL="285750" indent="-285750">
              <a:buFont typeface="Arial" panose="020B0604020202020204" pitchFamily="34" charset="0"/>
              <a:buChar char="•"/>
            </a:pPr>
            <a:r>
              <a:rPr lang="en-US" sz="4000" b="1" dirty="0">
                <a:solidFill>
                  <a:schemeClr val="bg1"/>
                </a:solidFill>
              </a:rPr>
              <a:t>Farm Loan Programs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3420155"/>
            <a:ext cx="4572000" cy="2857500"/>
          </a:xfrm>
          <a:prstGeom prst="rect">
            <a:avLst/>
          </a:prstGeom>
        </p:spPr>
      </p:pic>
    </p:spTree>
    <p:extLst>
      <p:ext uri="{BB962C8B-B14F-4D97-AF65-F5344CB8AC3E}">
        <p14:creationId xmlns:p14="http://schemas.microsoft.com/office/powerpoint/2010/main" val="137640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2475"/>
            <a:ext cx="8229600" cy="1143000"/>
          </a:xfrm>
        </p:spPr>
        <p:txBody>
          <a:bodyPr>
            <a:normAutofit fontScale="90000"/>
          </a:bodyPr>
          <a:lstStyle/>
          <a:p>
            <a:pPr algn="l"/>
            <a:r>
              <a:rPr lang="en-US" altLang="en-US" sz="4400" b="1" dirty="0"/>
              <a:t>America’s Lender of First Opportunity</a:t>
            </a:r>
            <a:endParaRPr lang="en-US" sz="4400" b="1" dirty="0"/>
          </a:p>
        </p:txBody>
      </p:sp>
      <p:sp>
        <p:nvSpPr>
          <p:cNvPr id="3" name="Content Placeholder 2"/>
          <p:cNvSpPr>
            <a:spLocks noGrp="1"/>
          </p:cNvSpPr>
          <p:nvPr>
            <p:ph idx="1"/>
          </p:nvPr>
        </p:nvSpPr>
        <p:spPr>
          <a:xfrm>
            <a:off x="439816" y="2360065"/>
            <a:ext cx="8246984" cy="4428445"/>
          </a:xfrm>
        </p:spPr>
        <p:txBody>
          <a:bodyPr>
            <a:noAutofit/>
          </a:bodyPr>
          <a:lstStyle/>
          <a:p>
            <a:pPr>
              <a:buFont typeface="Wingdings" panose="05000000000000000000" pitchFamily="2" charset="2"/>
              <a:buChar char="v"/>
            </a:pPr>
            <a:r>
              <a:rPr lang="en-US" sz="2400" dirty="0"/>
              <a:t>Designed to help farmers start, purchase or expand their farming operation, </a:t>
            </a:r>
            <a:r>
              <a:rPr lang="en-US" sz="2400" b="1" dirty="0">
                <a:solidFill>
                  <a:srgbClr val="FFC000"/>
                </a:solidFill>
              </a:rPr>
              <a:t>if they can not get credit elsewhere.</a:t>
            </a:r>
            <a:endParaRPr lang="en-US" sz="1100" b="1" dirty="0">
              <a:solidFill>
                <a:srgbClr val="FFC000"/>
              </a:solidFill>
            </a:endParaRPr>
          </a:p>
          <a:p>
            <a:pPr>
              <a:buFont typeface="Wingdings" panose="05000000000000000000" pitchFamily="2" charset="2"/>
              <a:buChar char="v"/>
            </a:pPr>
            <a:endParaRPr lang="en-US" sz="1100" dirty="0"/>
          </a:p>
          <a:p>
            <a:pPr>
              <a:buFont typeface="Wingdings" panose="05000000000000000000" pitchFamily="2" charset="2"/>
              <a:buChar char="v"/>
            </a:pPr>
            <a:r>
              <a:rPr lang="en-US" altLang="en-US" sz="2400" dirty="0">
                <a:cs typeface="Tahoma" pitchFamily="34" charset="0"/>
              </a:rPr>
              <a:t>Different types of loans depending on your current situation and what you need the loan for.  </a:t>
            </a:r>
          </a:p>
          <a:p>
            <a:pPr>
              <a:buFont typeface="Wingdings" panose="05000000000000000000" pitchFamily="2" charset="2"/>
              <a:buChar char="v"/>
            </a:pPr>
            <a:endParaRPr lang="en-US" altLang="en-US" sz="800" dirty="0">
              <a:cs typeface="Tahoma" pitchFamily="34" charset="0"/>
            </a:endParaRPr>
          </a:p>
          <a:p>
            <a:pPr>
              <a:buFont typeface="Wingdings" panose="05000000000000000000" pitchFamily="2" charset="2"/>
              <a:buChar char="v"/>
            </a:pPr>
            <a:r>
              <a:rPr lang="en-US" altLang="en-US" sz="2400" dirty="0">
                <a:cs typeface="Tahoma" pitchFamily="34" charset="0"/>
              </a:rPr>
              <a:t>FSA loan officers are available to answer your questions and to help with the application process.</a:t>
            </a:r>
            <a:endParaRPr lang="en-US" altLang="en-US" sz="1400" dirty="0">
              <a:cs typeface="Tahoma" pitchFamily="34" charset="0"/>
            </a:endParaRPr>
          </a:p>
          <a:p>
            <a:pPr>
              <a:buFont typeface="Wingdings" panose="05000000000000000000" pitchFamily="2" charset="2"/>
              <a:buChar char="v"/>
            </a:pPr>
            <a:endParaRPr lang="en-US" altLang="en-US" sz="1400" dirty="0">
              <a:cs typeface="Tahoma" pitchFamily="34" charset="0"/>
            </a:endParaRPr>
          </a:p>
          <a:p>
            <a:pPr>
              <a:buFont typeface="Wingdings" panose="05000000000000000000" pitchFamily="2" charset="2"/>
              <a:buChar char="v"/>
            </a:pPr>
            <a:r>
              <a:rPr lang="en-US" altLang="en-US" sz="2400" dirty="0">
                <a:cs typeface="Tahoma" panose="020B0604030504040204" pitchFamily="34" charset="0"/>
              </a:rPr>
              <a:t>FSA places special emphasis on providing loans to beginning and targeted underserved (minority and women) farmers.</a:t>
            </a:r>
          </a:p>
          <a:p>
            <a:pPr marL="0" indent="0">
              <a:buNone/>
            </a:pPr>
            <a:r>
              <a:rPr lang="en-US" altLang="en-US" sz="1400" dirty="0">
                <a:cs typeface="Tahoma" pitchFamily="34" charset="0"/>
              </a:rPr>
              <a:t> </a:t>
            </a:r>
          </a:p>
          <a:p>
            <a:pPr marL="0" indent="0">
              <a:buNone/>
            </a:pPr>
            <a:r>
              <a:rPr lang="en-US" sz="1400" dirty="0"/>
              <a:t> </a:t>
            </a:r>
          </a:p>
          <a:p>
            <a:pPr marL="0" indent="0">
              <a:buNone/>
            </a:pPr>
            <a:endParaRPr lang="en-US" sz="700" dirty="0"/>
          </a:p>
          <a:p>
            <a:pPr>
              <a:buFont typeface="Wingdings" panose="05000000000000000000" pitchFamily="2" charset="2"/>
              <a:buChar char="v"/>
            </a:pPr>
            <a:endParaRPr lang="en-US" sz="1400" dirty="0"/>
          </a:p>
          <a:p>
            <a:pPr>
              <a:buFont typeface="Wingdings" panose="05000000000000000000" pitchFamily="2" charset="2"/>
              <a:buChar char="v"/>
            </a:pPr>
            <a:endParaRPr lang="en-US" sz="1400" dirty="0"/>
          </a:p>
        </p:txBody>
      </p:sp>
    </p:spTree>
    <p:extLst>
      <p:ext uri="{BB962C8B-B14F-4D97-AF65-F5344CB8AC3E}">
        <p14:creationId xmlns:p14="http://schemas.microsoft.com/office/powerpoint/2010/main" val="485611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 y="1443834"/>
            <a:ext cx="9305855" cy="1068935"/>
          </a:xfrm>
        </p:spPr>
        <p:txBody>
          <a:bodyPr>
            <a:noAutofit/>
          </a:bodyPr>
          <a:lstStyle/>
          <a:p>
            <a:pPr eaLnBrk="1" fontAlgn="auto" hangingPunct="1">
              <a:spcAft>
                <a:spcPts val="0"/>
              </a:spcAft>
              <a:defRPr/>
            </a:pPr>
            <a:r>
              <a:rPr lang="en-US" altLang="en-US" sz="4400" b="1" dirty="0"/>
              <a:t>FSA General Eligibility Requirements</a:t>
            </a:r>
          </a:p>
        </p:txBody>
      </p:sp>
      <p:sp>
        <p:nvSpPr>
          <p:cNvPr id="29699" name="Rectangle 3"/>
          <p:cNvSpPr>
            <a:spLocks noGrp="1" noChangeArrowheads="1"/>
          </p:cNvSpPr>
          <p:nvPr>
            <p:ph idx="1"/>
          </p:nvPr>
        </p:nvSpPr>
        <p:spPr/>
        <p:txBody>
          <a:bodyPr>
            <a:normAutofit lnSpcReduction="10000"/>
          </a:bodyPr>
          <a:lstStyle/>
          <a:p>
            <a:pPr eaLnBrk="1" hangingPunct="1">
              <a:lnSpc>
                <a:spcPct val="90000"/>
              </a:lnSpc>
            </a:pPr>
            <a:r>
              <a:rPr lang="en-US" altLang="en-US" sz="2600" dirty="0"/>
              <a:t>Citizen or qualify </a:t>
            </a:r>
            <a:r>
              <a:rPr lang="en-US" altLang="en-US" sz="2600"/>
              <a:t>non-citizen national </a:t>
            </a:r>
          </a:p>
          <a:p>
            <a:pPr eaLnBrk="1" hangingPunct="1">
              <a:lnSpc>
                <a:spcPct val="90000"/>
              </a:lnSpc>
            </a:pPr>
            <a:r>
              <a:rPr lang="en-US" altLang="en-US" sz="2600"/>
              <a:t>Legal </a:t>
            </a:r>
            <a:r>
              <a:rPr lang="en-US" altLang="en-US" sz="2600" dirty="0"/>
              <a:t>capacity to incur debt</a:t>
            </a:r>
          </a:p>
          <a:p>
            <a:pPr eaLnBrk="1" hangingPunct="1">
              <a:lnSpc>
                <a:spcPct val="90000"/>
              </a:lnSpc>
            </a:pPr>
            <a:r>
              <a:rPr lang="en-US" altLang="en-US" sz="2600" dirty="0"/>
              <a:t>Acceptable credit history</a:t>
            </a:r>
          </a:p>
          <a:p>
            <a:pPr eaLnBrk="1" hangingPunct="1">
              <a:lnSpc>
                <a:spcPct val="90000"/>
              </a:lnSpc>
            </a:pPr>
            <a:r>
              <a:rPr lang="en-US" altLang="en-US" sz="2600" dirty="0"/>
              <a:t>Not delinquent on any Federal debt (includes student loans)</a:t>
            </a:r>
          </a:p>
          <a:p>
            <a:pPr eaLnBrk="1" hangingPunct="1">
              <a:lnSpc>
                <a:spcPct val="90000"/>
              </a:lnSpc>
            </a:pPr>
            <a:r>
              <a:rPr lang="en-US" altLang="en-US" sz="2600" b="1" dirty="0">
                <a:solidFill>
                  <a:srgbClr val="FFC000"/>
                </a:solidFill>
              </a:rPr>
              <a:t>Applicable training or experience in managing or operating a farm</a:t>
            </a:r>
          </a:p>
          <a:p>
            <a:pPr eaLnBrk="1" hangingPunct="1">
              <a:lnSpc>
                <a:spcPct val="90000"/>
              </a:lnSpc>
            </a:pPr>
            <a:r>
              <a:rPr lang="en-US" altLang="en-US" sz="2600" dirty="0"/>
              <a:t>Owner-operator or tenant-operator of not larger than a family size farm</a:t>
            </a:r>
          </a:p>
          <a:p>
            <a:pPr eaLnBrk="1" hangingPunct="1">
              <a:lnSpc>
                <a:spcPct val="90000"/>
              </a:lnSpc>
            </a:pPr>
            <a:r>
              <a:rPr lang="en-US" altLang="en-US" sz="2600" dirty="0"/>
              <a:t>Unable to get credit elsewhere</a:t>
            </a:r>
          </a:p>
          <a:p>
            <a:pPr eaLnBrk="1" hangingPunct="1">
              <a:lnSpc>
                <a:spcPct val="90000"/>
              </a:lnSpc>
            </a:pPr>
            <a:endParaRPr lang="en-US" altLang="en-US" sz="2600" dirty="0"/>
          </a:p>
        </p:txBody>
      </p:sp>
    </p:spTree>
    <p:extLst>
      <p:ext uri="{BB962C8B-B14F-4D97-AF65-F5344CB8AC3E}">
        <p14:creationId xmlns:p14="http://schemas.microsoft.com/office/powerpoint/2010/main" val="1269942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443834"/>
            <a:ext cx="8229600" cy="990295"/>
          </a:xfrm>
        </p:spPr>
        <p:txBody>
          <a:bodyPr>
            <a:normAutofit/>
          </a:bodyPr>
          <a:lstStyle/>
          <a:p>
            <a:pPr eaLnBrk="1" fontAlgn="auto" hangingPunct="1">
              <a:spcAft>
                <a:spcPts val="0"/>
              </a:spcAft>
              <a:defRPr/>
            </a:pPr>
            <a:r>
              <a:rPr lang="en-US" altLang="en-US" sz="4400" b="1" dirty="0"/>
              <a:t>Direct Farm Loan Program</a:t>
            </a:r>
          </a:p>
        </p:txBody>
      </p:sp>
      <p:sp>
        <p:nvSpPr>
          <p:cNvPr id="24579" name="Rectangle 3"/>
          <p:cNvSpPr>
            <a:spLocks noGrp="1" noChangeArrowheads="1"/>
          </p:cNvSpPr>
          <p:nvPr>
            <p:ph idx="1"/>
          </p:nvPr>
        </p:nvSpPr>
        <p:spPr/>
        <p:txBody>
          <a:bodyPr>
            <a:normAutofit fontScale="85000" lnSpcReduction="20000"/>
          </a:bodyPr>
          <a:lstStyle/>
          <a:p>
            <a:pPr eaLnBrk="1" hangingPunct="1">
              <a:buFont typeface="Wingdings" panose="05000000000000000000" pitchFamily="2" charset="2"/>
              <a:buChar char="v"/>
            </a:pPr>
            <a:endParaRPr lang="en-US" altLang="en-US" b="1" dirty="0"/>
          </a:p>
          <a:p>
            <a:pPr>
              <a:buFont typeface="Wingdings" panose="05000000000000000000" pitchFamily="2" charset="2"/>
              <a:buChar char="v"/>
            </a:pPr>
            <a:r>
              <a:rPr lang="en-US" altLang="en-US" b="1" dirty="0"/>
              <a:t>Farm Operating</a:t>
            </a:r>
          </a:p>
          <a:p>
            <a:pPr lvl="1">
              <a:buFont typeface="Wingdings" panose="05000000000000000000" pitchFamily="2" charset="2"/>
              <a:buChar char="v"/>
            </a:pPr>
            <a:r>
              <a:rPr lang="en-US" altLang="en-US" b="1" dirty="0"/>
              <a:t>Up to $400,000 with 1-7 year terms</a:t>
            </a:r>
          </a:p>
          <a:p>
            <a:pPr lvl="1">
              <a:buFont typeface="Wingdings" panose="05000000000000000000" pitchFamily="2" charset="2"/>
              <a:buChar char="v"/>
            </a:pPr>
            <a:r>
              <a:rPr lang="en-US" altLang="en-US" b="1" dirty="0"/>
              <a:t>March 2021 Interest Rate: 1.375%	</a:t>
            </a:r>
          </a:p>
          <a:p>
            <a:pPr lvl="1">
              <a:buFont typeface="Wingdings" panose="05000000000000000000" pitchFamily="2" charset="2"/>
              <a:buChar char="v"/>
            </a:pPr>
            <a:r>
              <a:rPr lang="en-US" altLang="en-US" b="1" dirty="0"/>
              <a:t>Must have participated in farming for at least a year</a:t>
            </a:r>
          </a:p>
          <a:p>
            <a:pPr marL="0" indent="0">
              <a:buNone/>
            </a:pPr>
            <a:endParaRPr lang="en-US" altLang="en-US" b="1" dirty="0"/>
          </a:p>
          <a:p>
            <a:pPr>
              <a:buFont typeface="Wingdings" panose="05000000000000000000" pitchFamily="2" charset="2"/>
              <a:buChar char="v"/>
            </a:pPr>
            <a:r>
              <a:rPr lang="en-US" altLang="en-US" b="1" dirty="0"/>
              <a:t>Farm Ownership </a:t>
            </a:r>
          </a:p>
          <a:p>
            <a:pPr lvl="1">
              <a:buFont typeface="Wingdings" panose="05000000000000000000" pitchFamily="2" charset="2"/>
              <a:buChar char="v"/>
            </a:pPr>
            <a:r>
              <a:rPr lang="en-US" altLang="en-US" b="1" dirty="0"/>
              <a:t>up to $600,000 with term up to 40 years</a:t>
            </a:r>
          </a:p>
          <a:p>
            <a:pPr lvl="1">
              <a:buFont typeface="Wingdings" panose="05000000000000000000" pitchFamily="2" charset="2"/>
              <a:buChar char="v"/>
            </a:pPr>
            <a:r>
              <a:rPr lang="en-US" altLang="en-US" b="1" dirty="0"/>
              <a:t>Must have participated in farming for at least 3 years</a:t>
            </a:r>
          </a:p>
          <a:p>
            <a:pPr lvl="1">
              <a:buFont typeface="Wingdings" panose="05000000000000000000" pitchFamily="2" charset="2"/>
              <a:buChar char="v"/>
            </a:pPr>
            <a:r>
              <a:rPr lang="en-US" altLang="en-US" b="1" dirty="0"/>
              <a:t>March 2021 Interest Rate</a:t>
            </a:r>
            <a:r>
              <a:rPr lang="en-US" altLang="en-US" b="1"/>
              <a:t>: 2.750%</a:t>
            </a:r>
            <a:endParaRPr lang="en-US" altLang="en-US" b="1" dirty="0"/>
          </a:p>
          <a:p>
            <a:pPr lvl="1">
              <a:buFont typeface="Wingdings" panose="05000000000000000000" pitchFamily="2" charset="2"/>
              <a:buChar char="v"/>
            </a:pPr>
            <a:endParaRPr lang="en-US" altLang="en-US" b="1" dirty="0"/>
          </a:p>
          <a:p>
            <a:pPr lvl="1">
              <a:buFont typeface="Wingdings" panose="05000000000000000000" pitchFamily="2" charset="2"/>
              <a:buChar char="v"/>
            </a:pPr>
            <a:endParaRPr lang="en-US" altLang="en-US" b="1" dirty="0"/>
          </a:p>
          <a:p>
            <a:pPr marL="0" indent="0" eaLnBrk="1" hangingPunct="1">
              <a:buNone/>
            </a:pPr>
            <a:endParaRPr lang="en-US" altLang="en-US" b="1" dirty="0"/>
          </a:p>
          <a:p>
            <a:pPr lvl="1">
              <a:buFont typeface="Wingdings" panose="05000000000000000000" pitchFamily="2" charset="2"/>
              <a:buChar char="v"/>
            </a:pPr>
            <a:endParaRPr lang="en-US" altLang="en-US" sz="2600" dirty="0"/>
          </a:p>
          <a:p>
            <a:pPr marL="457200" lvl="1" indent="0">
              <a:buNone/>
            </a:pPr>
            <a:endParaRPr lang="en-US" altLang="en-US" sz="2600" dirty="0"/>
          </a:p>
          <a:p>
            <a:pPr eaLnBrk="1" hangingPunct="1">
              <a:buFont typeface="Wingdings" panose="05000000000000000000" pitchFamily="2" charset="2"/>
              <a:buChar char="v"/>
            </a:pPr>
            <a:endParaRPr lang="en-US" altLang="en-US" sz="2800" dirty="0"/>
          </a:p>
          <a:p>
            <a:pPr eaLnBrk="1" hangingPunct="1">
              <a:buFont typeface="Wingdings" panose="05000000000000000000" pitchFamily="2" charset="2"/>
              <a:buChar char="v"/>
            </a:pPr>
            <a:endParaRPr lang="en-US" altLang="en-US" dirty="0"/>
          </a:p>
          <a:p>
            <a:pPr eaLnBrk="1" hangingPunct="1">
              <a:buFont typeface="Wingdings" panose="05000000000000000000" pitchFamily="2" charset="2"/>
              <a:buChar char="v"/>
            </a:pPr>
            <a:endParaRPr lang="en-US" altLang="en-US" sz="2800" dirty="0"/>
          </a:p>
        </p:txBody>
      </p:sp>
    </p:spTree>
    <p:extLst>
      <p:ext uri="{BB962C8B-B14F-4D97-AF65-F5344CB8AC3E}">
        <p14:creationId xmlns:p14="http://schemas.microsoft.com/office/powerpoint/2010/main" val="1539447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2475"/>
            <a:ext cx="8229600" cy="1143000"/>
          </a:xfrm>
        </p:spPr>
        <p:txBody>
          <a:bodyPr>
            <a:normAutofit/>
          </a:bodyPr>
          <a:lstStyle/>
          <a:p>
            <a:pPr algn="l"/>
            <a:r>
              <a:rPr lang="en-US" sz="4400" b="1" dirty="0"/>
              <a:t>Beginning Farmer Programs</a:t>
            </a:r>
          </a:p>
        </p:txBody>
      </p:sp>
      <p:sp>
        <p:nvSpPr>
          <p:cNvPr id="3" name="Content Placeholder 2"/>
          <p:cNvSpPr>
            <a:spLocks noGrp="1"/>
          </p:cNvSpPr>
          <p:nvPr>
            <p:ph idx="1"/>
          </p:nvPr>
        </p:nvSpPr>
        <p:spPr>
          <a:xfrm>
            <a:off x="457200" y="2512770"/>
            <a:ext cx="8229600" cy="4123035"/>
          </a:xfrm>
        </p:spPr>
        <p:txBody>
          <a:bodyPr>
            <a:normAutofit/>
          </a:bodyPr>
          <a:lstStyle/>
          <a:p>
            <a:pPr>
              <a:buFont typeface="Wingdings" panose="05000000000000000000" pitchFamily="2" charset="2"/>
              <a:buChar char="v"/>
            </a:pPr>
            <a:r>
              <a:rPr lang="en-US" dirty="0"/>
              <a:t>Direct Down Payment Farm Ownership Program</a:t>
            </a:r>
          </a:p>
          <a:p>
            <a:pPr lvl="1">
              <a:buFont typeface="Wingdings" panose="05000000000000000000" pitchFamily="2" charset="2"/>
              <a:buChar char="v"/>
            </a:pPr>
            <a:r>
              <a:rPr lang="en-US" dirty="0"/>
              <a:t>1.5% interest</a:t>
            </a:r>
          </a:p>
          <a:p>
            <a:pPr lvl="1">
              <a:buFont typeface="Wingdings" panose="05000000000000000000" pitchFamily="2" charset="2"/>
              <a:buChar char="v"/>
            </a:pPr>
            <a:endParaRPr lang="en-US" dirty="0"/>
          </a:p>
          <a:p>
            <a:pPr>
              <a:buFont typeface="Wingdings" panose="05000000000000000000" pitchFamily="2" charset="2"/>
              <a:buChar char="v"/>
            </a:pPr>
            <a:r>
              <a:rPr lang="en-US" dirty="0"/>
              <a:t>Joint Financing Program</a:t>
            </a:r>
          </a:p>
          <a:p>
            <a:pPr lvl="1">
              <a:buFont typeface="Wingdings" panose="05000000000000000000" pitchFamily="2" charset="2"/>
              <a:buChar char="v"/>
            </a:pPr>
            <a:r>
              <a:rPr lang="en-US" dirty="0"/>
              <a:t>2.5% interest</a:t>
            </a:r>
          </a:p>
          <a:p>
            <a:pPr>
              <a:buFont typeface="Wingdings" panose="05000000000000000000" pitchFamily="2" charset="2"/>
              <a:buChar char="v"/>
            </a:pPr>
            <a:endParaRPr lang="en-US" dirty="0"/>
          </a:p>
          <a:p>
            <a:pPr>
              <a:buFont typeface="Wingdings" panose="05000000000000000000" pitchFamily="2" charset="2"/>
              <a:buChar char="v"/>
            </a:pPr>
            <a:r>
              <a:rPr lang="en-US" dirty="0"/>
              <a:t>Youth Loans</a:t>
            </a:r>
          </a:p>
          <a:p>
            <a:pPr marL="457200" lvl="1" indent="0">
              <a:buNone/>
            </a:pPr>
            <a:r>
              <a:rPr lang="en-US" sz="1900" dirty="0"/>
              <a:t> </a:t>
            </a:r>
          </a:p>
          <a:p>
            <a:pPr marL="457200" lvl="1" indent="0">
              <a:buNone/>
            </a:pPr>
            <a:endParaRPr lang="en-US" dirty="0"/>
          </a:p>
          <a:p>
            <a:pPr lvl="1">
              <a:buFont typeface="Wingdings" panose="05000000000000000000" pitchFamily="2" charset="2"/>
              <a:buChar char="v"/>
            </a:pPr>
            <a:endParaRPr lang="en-US" dirty="0"/>
          </a:p>
          <a:p>
            <a:pPr>
              <a:buFont typeface="Wingdings" panose="05000000000000000000" pitchFamily="2" charset="2"/>
              <a:buChar char="v"/>
            </a:pPr>
            <a:endParaRPr lang="en-US" dirty="0"/>
          </a:p>
        </p:txBody>
      </p:sp>
    </p:spTree>
    <p:extLst>
      <p:ext uri="{BB962C8B-B14F-4D97-AF65-F5344CB8AC3E}">
        <p14:creationId xmlns:p14="http://schemas.microsoft.com/office/powerpoint/2010/main" val="1952411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6540"/>
            <a:ext cx="8229600" cy="1143000"/>
          </a:xfrm>
        </p:spPr>
        <p:txBody>
          <a:bodyPr>
            <a:noAutofit/>
          </a:bodyPr>
          <a:lstStyle/>
          <a:p>
            <a:r>
              <a:rPr lang="en-US" sz="4000" b="1" dirty="0"/>
              <a:t>Who is a Beginning Farmer?</a:t>
            </a:r>
            <a:r>
              <a:rPr lang="en-US" sz="4000" b="1" dirty="0">
                <a:solidFill>
                  <a:srgbClr val="3366FF"/>
                </a:solidFill>
              </a:rPr>
              <a:t> </a:t>
            </a:r>
            <a:endParaRPr lang="en-US" sz="4000" dirty="0"/>
          </a:p>
        </p:txBody>
      </p:sp>
      <p:sp>
        <p:nvSpPr>
          <p:cNvPr id="3" name="Content Placeholder 2"/>
          <p:cNvSpPr>
            <a:spLocks noGrp="1"/>
          </p:cNvSpPr>
          <p:nvPr>
            <p:ph idx="1"/>
          </p:nvPr>
        </p:nvSpPr>
        <p:spPr>
          <a:xfrm>
            <a:off x="457200" y="2512770"/>
            <a:ext cx="8229600" cy="3918803"/>
          </a:xfrm>
        </p:spPr>
        <p:txBody>
          <a:bodyPr>
            <a:normAutofit/>
          </a:bodyPr>
          <a:lstStyle/>
          <a:p>
            <a:pPr>
              <a:buFont typeface="Wingdings" panose="05000000000000000000" pitchFamily="2" charset="2"/>
              <a:buChar char="v"/>
            </a:pPr>
            <a:r>
              <a:rPr lang="en-US" dirty="0"/>
              <a:t>An individual who has not operated a farm for more than 10 years.</a:t>
            </a:r>
            <a:br>
              <a:rPr lang="en-US" dirty="0"/>
            </a:br>
            <a:r>
              <a:rPr lang="en-US" dirty="0"/>
              <a:t> </a:t>
            </a:r>
          </a:p>
          <a:p>
            <a:pPr lvl="1">
              <a:buFont typeface="Wingdings" panose="05000000000000000000" pitchFamily="2" charset="2"/>
              <a:buChar char="v"/>
            </a:pPr>
            <a:r>
              <a:rPr lang="en-US" dirty="0"/>
              <a:t>If applicant is entity, all members must be eligible beginning farmers</a:t>
            </a:r>
          </a:p>
          <a:p>
            <a:pPr>
              <a:buFont typeface="Wingdings" panose="05000000000000000000" pitchFamily="2" charset="2"/>
              <a:buChar char="v"/>
            </a:pPr>
            <a:endParaRPr lang="en-US" sz="2400" dirty="0"/>
          </a:p>
        </p:txBody>
      </p:sp>
    </p:spTree>
    <p:extLst>
      <p:ext uri="{BB962C8B-B14F-4D97-AF65-F5344CB8AC3E}">
        <p14:creationId xmlns:p14="http://schemas.microsoft.com/office/powerpoint/2010/main" val="1192518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446733"/>
            <a:ext cx="8229600" cy="1143000"/>
          </a:xfrm>
        </p:spPr>
        <p:txBody>
          <a:bodyPr>
            <a:normAutofit/>
          </a:bodyPr>
          <a:lstStyle/>
          <a:p>
            <a:pPr eaLnBrk="1" fontAlgn="auto" hangingPunct="1">
              <a:spcAft>
                <a:spcPts val="0"/>
              </a:spcAft>
              <a:defRPr/>
            </a:pPr>
            <a:r>
              <a:rPr lang="en-US" altLang="en-US" sz="4400" b="1" dirty="0"/>
              <a:t>Microloans</a:t>
            </a:r>
          </a:p>
        </p:txBody>
      </p:sp>
      <p:sp>
        <p:nvSpPr>
          <p:cNvPr id="17411" name="Content Placeholder 2"/>
          <p:cNvSpPr>
            <a:spLocks noGrp="1"/>
          </p:cNvSpPr>
          <p:nvPr>
            <p:ph idx="1"/>
          </p:nvPr>
        </p:nvSpPr>
        <p:spPr>
          <a:xfrm>
            <a:off x="457200" y="2207359"/>
            <a:ext cx="8229600" cy="4428445"/>
          </a:xfrm>
        </p:spPr>
        <p:txBody>
          <a:bodyPr>
            <a:normAutofit/>
          </a:bodyPr>
          <a:lstStyle/>
          <a:p>
            <a:pPr>
              <a:buFont typeface="Wingdings" panose="05000000000000000000" pitchFamily="2" charset="2"/>
              <a:buChar char="v"/>
            </a:pPr>
            <a:r>
              <a:rPr lang="en-US" altLang="en-US" dirty="0">
                <a:cs typeface="Tahoma" panose="020B0604030504040204" pitchFamily="34" charset="0"/>
              </a:rPr>
              <a:t>Operating &amp; Ownership Loans - </a:t>
            </a:r>
            <a:r>
              <a:rPr lang="en-US" altLang="en-US" dirty="0"/>
              <a:t>$50,000 or less</a:t>
            </a:r>
          </a:p>
          <a:p>
            <a:pPr>
              <a:buFont typeface="Wingdings" panose="05000000000000000000" pitchFamily="2" charset="2"/>
              <a:buChar char="v"/>
            </a:pPr>
            <a:endParaRPr lang="en-US" altLang="en-US" sz="1200" dirty="0"/>
          </a:p>
          <a:p>
            <a:pPr>
              <a:buFont typeface="Wingdings" panose="05000000000000000000" pitchFamily="2" charset="2"/>
              <a:buChar char="v"/>
            </a:pPr>
            <a:r>
              <a:rPr lang="en-US" altLang="en-US" dirty="0"/>
              <a:t>Simplified application process, paperwork and verification requirements</a:t>
            </a:r>
          </a:p>
          <a:p>
            <a:pPr>
              <a:buFont typeface="Wingdings" panose="05000000000000000000" pitchFamily="2" charset="2"/>
              <a:buChar char="v"/>
            </a:pPr>
            <a:endParaRPr lang="en-US" altLang="en-US" sz="1200" dirty="0"/>
          </a:p>
          <a:p>
            <a:pPr>
              <a:buFont typeface="Wingdings" panose="05000000000000000000" pitchFamily="2" charset="2"/>
              <a:buChar char="v"/>
            </a:pPr>
            <a:r>
              <a:rPr lang="en-US" altLang="en-US" dirty="0"/>
              <a:t>Reduced Security Requirements</a:t>
            </a:r>
          </a:p>
          <a:p>
            <a:pPr>
              <a:buFont typeface="Wingdings" panose="05000000000000000000" pitchFamily="2" charset="2"/>
              <a:buChar char="v"/>
            </a:pPr>
            <a:endParaRPr lang="en-US" altLang="en-US" sz="1200" dirty="0"/>
          </a:p>
          <a:p>
            <a:pPr>
              <a:buFont typeface="Wingdings" panose="05000000000000000000" pitchFamily="2" charset="2"/>
              <a:buChar char="v"/>
            </a:pPr>
            <a:r>
              <a:rPr lang="en-US" altLang="en-US" dirty="0"/>
              <a:t>Mentor can Replace Experience Requirement</a:t>
            </a:r>
          </a:p>
          <a:p>
            <a:pPr lvl="1">
              <a:buFont typeface="Wingdings" panose="05000000000000000000" pitchFamily="2" charset="2"/>
              <a:buChar char="v"/>
            </a:pPr>
            <a:r>
              <a:rPr lang="en-US" altLang="en-US" dirty="0"/>
              <a:t>Operating Loans Only</a:t>
            </a:r>
          </a:p>
        </p:txBody>
      </p:sp>
    </p:spTree>
    <p:extLst>
      <p:ext uri="{BB962C8B-B14F-4D97-AF65-F5344CB8AC3E}">
        <p14:creationId xmlns:p14="http://schemas.microsoft.com/office/powerpoint/2010/main" val="33299092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ccff639c-5102-4f1c-ab41-fa6f4398e5e1">5HJVR3ESJNPM-5847-705</_dlc_DocId>
    <_dlc_DocIdUrl xmlns="ccff639c-5102-4f1c-ab41-fa6f4398e5e1">
      <Url>https://sharepoint.fsa.usda.net/states/newyork/outreach/_layouts/DocIdRedir.aspx?ID=5HJVR3ESJNPM-5847-705</Url>
      <Description>5HJVR3ESJNPM-5847-705</Description>
    </_dlc_DocIdUrl>
    <EmailTo xmlns="http://schemas.microsoft.com/sharepoint/v3" xsi:nil="true"/>
    <EmailHeaders xmlns="http://schemas.microsoft.com/sharepoint/v4"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655E0B713EAA744384279A250DB70665" ma:contentTypeVersion="15" ma:contentTypeDescription="Create a new document." ma:contentTypeScope="" ma:versionID="945eddfaaf56a78bdb73f5ae8b74e9f0">
  <xsd:schema xmlns:xsd="http://www.w3.org/2001/XMLSchema" xmlns:xs="http://www.w3.org/2001/XMLSchema" xmlns:p="http://schemas.microsoft.com/office/2006/metadata/properties" xmlns:ns1="http://schemas.microsoft.com/sharepoint/v3" xmlns:ns2="http://schemas.microsoft.com/sharepoint/v4" xmlns:ns3="ccff639c-5102-4f1c-ab41-fa6f4398e5e1" targetNamespace="http://schemas.microsoft.com/office/2006/metadata/properties" ma:root="true" ma:fieldsID="7651094c28856235f135bd6686b485d1" ns1:_="" ns2:_="" ns3:_="">
    <xsd:import namespace="http://schemas.microsoft.com/sharepoint/v3"/>
    <xsd:import namespace="http://schemas.microsoft.com/sharepoint/v4"/>
    <xsd:import namespace="ccff639c-5102-4f1c-ab41-fa6f4398e5e1"/>
    <xsd:element name="properties">
      <xsd:complexType>
        <xsd:sequence>
          <xsd:element name="documentManagement">
            <xsd:complexType>
              <xsd:all>
                <xsd:element ref="ns1:EmailSender" minOccurs="0"/>
                <xsd:element ref="ns1:EmailTo" minOccurs="0"/>
                <xsd:element ref="ns1:EmailCc" minOccurs="0"/>
                <xsd:element ref="ns1:EmailFrom" minOccurs="0"/>
                <xsd:element ref="ns1:EmailSubject" minOccurs="0"/>
                <xsd:element ref="ns2:EmailHeader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8" nillable="true" ma:displayName="E-Mail Sender" ma:hidden="true" ma:internalName="EmailSender">
      <xsd:simpleType>
        <xsd:restriction base="dms:Note">
          <xsd:maxLength value="255"/>
        </xsd:restriction>
      </xsd:simpleType>
    </xsd:element>
    <xsd:element name="EmailTo" ma:index="9" nillable="true" ma:displayName="E-Mail To" ma:hidden="true" ma:internalName="EmailTo">
      <xsd:simpleType>
        <xsd:restriction base="dms:Note">
          <xsd:maxLength value="255"/>
        </xsd:restriction>
      </xsd:simpleType>
    </xsd:element>
    <xsd:element name="EmailCc" ma:index="10" nillable="true" ma:displayName="E-Mail Cc" ma:hidden="true" ma:internalName="EmailCc">
      <xsd:simpleType>
        <xsd:restriction base="dms:Note">
          <xsd:maxLength value="255"/>
        </xsd:restriction>
      </xsd:simpleType>
    </xsd:element>
    <xsd:element name="EmailFrom" ma:index="11" nillable="true" ma:displayName="E-Mail From" ma:hidden="true" ma:internalName="EmailFrom">
      <xsd:simpleType>
        <xsd:restriction base="dms:Text"/>
      </xsd:simpleType>
    </xsd:element>
    <xsd:element name="EmailSubject" ma:index="12" nillable="true" ma:displayName="E-Mail Subjec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13" nillable="true" ma:displayName="E-Mail Headers" ma:hidden="true" ma:internalName="EmailHeaders">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cff639c-5102-4f1c-ab41-fa6f4398e5e1" elementFormDefault="qualified">
    <xsd:import namespace="http://schemas.microsoft.com/office/2006/documentManagement/types"/>
    <xsd:import namespace="http://schemas.microsoft.com/office/infopath/2007/PartnerControls"/>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098493-863D-4D30-90C7-6469CC60359A}">
  <ds:schemaRefs>
    <ds:schemaRef ds:uri="http://schemas.microsoft.com/office/2006/documentManagement/types"/>
    <ds:schemaRef ds:uri="http://schemas.microsoft.com/sharepoint/v3"/>
    <ds:schemaRef ds:uri="http://schemas.microsoft.com/sharepoint/v4"/>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ccff639c-5102-4f1c-ab41-fa6f4398e5e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F7598A8-D716-460E-98D3-623C4D60CDB4}">
  <ds:schemaRefs>
    <ds:schemaRef ds:uri="http://schemas.microsoft.com/sharepoint/events"/>
  </ds:schemaRefs>
</ds:datastoreItem>
</file>

<file path=customXml/itemProps3.xml><?xml version="1.0" encoding="utf-8"?>
<ds:datastoreItem xmlns:ds="http://schemas.openxmlformats.org/officeDocument/2006/customXml" ds:itemID="{9F773FA0-C41A-4BD6-AD69-FBBAC1B2A7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4"/>
    <ds:schemaRef ds:uri="ccff639c-5102-4f1c-ab41-fa6f4398e5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568E727-755D-431E-B196-436A68BEC4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14692</TotalTime>
  <Words>1297</Words>
  <Application>Microsoft Office PowerPoint</Application>
  <PresentationFormat>On-screen Show (4:3)</PresentationFormat>
  <Paragraphs>185</Paragraphs>
  <Slides>20</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Wingdings</vt:lpstr>
      <vt:lpstr>Office Theme</vt:lpstr>
      <vt:lpstr>1_Office Theme</vt:lpstr>
      <vt:lpstr>Welcome to the Farm Service Agency</vt:lpstr>
      <vt:lpstr>What is the Farm Service Agency?</vt:lpstr>
      <vt:lpstr>FSA</vt:lpstr>
      <vt:lpstr>America’s Lender of First Opportunity</vt:lpstr>
      <vt:lpstr>FSA General Eligibility Requirements</vt:lpstr>
      <vt:lpstr>Direct Farm Loan Program</vt:lpstr>
      <vt:lpstr>Beginning Farmer Programs</vt:lpstr>
      <vt:lpstr>Who is a Beginning Farmer? </vt:lpstr>
      <vt:lpstr>Microloans</vt:lpstr>
      <vt:lpstr>Youth Operating Loans</vt:lpstr>
      <vt:lpstr>What is needed to apply for a  FSA direct loan?</vt:lpstr>
      <vt:lpstr>Supervised Credit</vt:lpstr>
      <vt:lpstr>FSA Guaranteed Loan Program</vt:lpstr>
      <vt:lpstr>Farm Storage Facility Loans</vt:lpstr>
      <vt:lpstr>FSFL Uses</vt:lpstr>
      <vt:lpstr>FSFL Requirements</vt:lpstr>
      <vt:lpstr>FSFL Loan Rates</vt:lpstr>
      <vt:lpstr>www.fsa.usda.gov </vt:lpstr>
      <vt:lpstr>Questions?</vt:lpstr>
      <vt:lpstr>Farm Service Agency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Overview of FSA Programs/Loans</dc:title>
  <dc:creator>Julian</dc:creator>
  <cp:lastModifiedBy>Masters, Aaron - FSA, Cortland, NY</cp:lastModifiedBy>
  <cp:revision>190</cp:revision>
  <cp:lastPrinted>2021-03-24T15:40:36Z</cp:lastPrinted>
  <dcterms:created xsi:type="dcterms:W3CDTF">2013-08-21T19:17:07Z</dcterms:created>
  <dcterms:modified xsi:type="dcterms:W3CDTF">2021-03-24T17:14:40Z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0x010100655E0B713EAA744384279A250DB70665</vt:lpwstr>
  </property>
  <property fmtid="{D5CDD505-2E9C-101B-9397-08002B2CF9AE}" pid="3" name="_dlc_DocIdItemGuid">
    <vt:lpwstr>cc987e7e-2b10-4f27-9e0b-4322b584a1aa</vt:lpwstr>
  </property>
</Properties>
</file>