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4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27"/>
  </p:notesMasterIdLst>
  <p:handoutMasterIdLst>
    <p:handoutMasterId r:id="rId28"/>
  </p:handoutMasterIdLst>
  <p:sldIdLst>
    <p:sldId id="924" r:id="rId2"/>
    <p:sldId id="1006" r:id="rId3"/>
    <p:sldId id="929" r:id="rId4"/>
    <p:sldId id="977" r:id="rId5"/>
    <p:sldId id="1007" r:id="rId6"/>
    <p:sldId id="934" r:id="rId7"/>
    <p:sldId id="936" r:id="rId8"/>
    <p:sldId id="987" r:id="rId9"/>
    <p:sldId id="973" r:id="rId10"/>
    <p:sldId id="978" r:id="rId11"/>
    <p:sldId id="976" r:id="rId12"/>
    <p:sldId id="953" r:id="rId13"/>
    <p:sldId id="952" r:id="rId14"/>
    <p:sldId id="975" r:id="rId15"/>
    <p:sldId id="979" r:id="rId16"/>
    <p:sldId id="985" r:id="rId17"/>
    <p:sldId id="949" r:id="rId18"/>
    <p:sldId id="986" r:id="rId19"/>
    <p:sldId id="982" r:id="rId20"/>
    <p:sldId id="993" r:id="rId21"/>
    <p:sldId id="988" r:id="rId22"/>
    <p:sldId id="989" r:id="rId23"/>
    <p:sldId id="995" r:id="rId24"/>
    <p:sldId id="996" r:id="rId25"/>
    <p:sldId id="997" r:id="rId26"/>
  </p:sldIdLst>
  <p:sldSz cx="14630400" cy="8229600"/>
  <p:notesSz cx="9296400" cy="7010400"/>
  <p:defaultTextStyle>
    <a:defPPr>
      <a:defRPr lang="en-US"/>
    </a:defPPr>
    <a:lvl1pPr marL="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1pPr>
    <a:lvl2pPr marL="54864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2pPr>
    <a:lvl3pPr marL="109728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3pPr>
    <a:lvl4pPr marL="164592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4pPr>
    <a:lvl5pPr marL="219456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5pPr>
    <a:lvl6pPr marL="274320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6pPr>
    <a:lvl7pPr marL="329184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7pPr>
    <a:lvl8pPr marL="384048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8pPr>
    <a:lvl9pPr marL="438912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00"/>
    <a:srgbClr val="CC99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853" autoAdjust="0"/>
    <p:restoredTop sz="90319" autoAdjust="0"/>
  </p:normalViewPr>
  <p:slideViewPr>
    <p:cSldViewPr snapToGrid="0" snapToObjects="1">
      <p:cViewPr varScale="1">
        <p:scale>
          <a:sx n="48" d="100"/>
          <a:sy n="48" d="100"/>
        </p:scale>
        <p:origin x="616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55" d="100"/>
          <a:sy n="55" d="100"/>
        </p:scale>
        <p:origin x="1618" y="3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schemeClr val="tx1"/>
                </a:solidFill>
              </a:rPr>
              <a:t>Traditional PILOT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40</c:v>
                </c:pt>
                <c:pt idx="2">
                  <c:v>80</c:v>
                </c:pt>
                <c:pt idx="3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B4-45BE-979E-FC8FED14F0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27994912"/>
        <c:axId val="1927990592"/>
      </c:barChart>
      <c:catAx>
        <c:axId val="1927994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27990592"/>
        <c:crosses val="autoZero"/>
        <c:auto val="1"/>
        <c:lblAlgn val="ctr"/>
        <c:lblOffset val="100"/>
        <c:noMultiLvlLbl val="0"/>
      </c:catAx>
      <c:valAx>
        <c:axId val="1927990592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279949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schemeClr val="tx1"/>
                </a:solidFill>
              </a:rPr>
              <a:t>Energy PILOT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54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Pt>
            <c:idx val="6"/>
            <c:marker>
              <c:symbol val="none"/>
            </c:marker>
            <c:bubble3D val="0"/>
            <c:spPr>
              <a:ln w="25400" cap="rnd">
                <a:solidFill>
                  <a:schemeClr val="accent1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2-FCAC-47C7-9715-420879DE0560}"/>
              </c:ext>
            </c:extLst>
          </c:dPt>
          <c:xVal>
            <c:numRef>
              <c:f>Sheet1!$A$2:$A$8</c:f>
              <c:numCache>
                <c:formatCode>General</c:formatCode>
                <c:ptCount val="7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25</c:v>
                </c:pt>
              </c:numCache>
            </c:numRef>
          </c:xVal>
          <c:yVal>
            <c:numRef>
              <c:f>Sheet1!$B$2:$B$8</c:f>
              <c:numCache>
                <c:formatCode>General</c:formatCode>
                <c:ptCount val="7"/>
                <c:pt idx="0">
                  <c:v>100</c:v>
                </c:pt>
                <c:pt idx="1">
                  <c:v>105</c:v>
                </c:pt>
                <c:pt idx="2">
                  <c:v>110</c:v>
                </c:pt>
                <c:pt idx="3">
                  <c:v>115</c:v>
                </c:pt>
                <c:pt idx="4">
                  <c:v>120</c:v>
                </c:pt>
                <c:pt idx="5">
                  <c:v>125</c:v>
                </c:pt>
                <c:pt idx="6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FCAC-47C7-9715-420879DE05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27994912"/>
        <c:axId val="1927990592"/>
      </c:scatterChart>
      <c:valAx>
        <c:axId val="1927994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27990592"/>
        <c:crosses val="autoZero"/>
        <c:crossBetween val="midCat"/>
      </c:valAx>
      <c:valAx>
        <c:axId val="1927990592"/>
        <c:scaling>
          <c:orientation val="minMax"/>
          <c:max val="13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2799491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schemeClr val="tx1"/>
                </a:solidFill>
              </a:rPr>
              <a:t>Energy PILOT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54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Pt>
            <c:idx val="6"/>
            <c:marker>
              <c:symbol val="none"/>
            </c:marker>
            <c:bubble3D val="0"/>
            <c:spPr>
              <a:ln w="25400" cap="rnd">
                <a:solidFill>
                  <a:schemeClr val="accent1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7802-4FA0-A40D-FDC400B2FF35}"/>
              </c:ext>
            </c:extLst>
          </c:dPt>
          <c:xVal>
            <c:numRef>
              <c:f>Sheet1!$A$2:$A$8</c:f>
              <c:numCache>
                <c:formatCode>General</c:formatCode>
                <c:ptCount val="7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25</c:v>
                </c:pt>
              </c:numCache>
            </c:numRef>
          </c:xVal>
          <c:yVal>
            <c:numRef>
              <c:f>Sheet1!$B$2:$B$8</c:f>
              <c:numCache>
                <c:formatCode>General</c:formatCode>
                <c:ptCount val="7"/>
                <c:pt idx="0">
                  <c:v>100</c:v>
                </c:pt>
                <c:pt idx="1">
                  <c:v>118</c:v>
                </c:pt>
                <c:pt idx="2">
                  <c:v>136</c:v>
                </c:pt>
                <c:pt idx="3">
                  <c:v>116</c:v>
                </c:pt>
                <c:pt idx="4">
                  <c:v>96</c:v>
                </c:pt>
                <c:pt idx="5">
                  <c:v>76</c:v>
                </c:pt>
                <c:pt idx="6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7802-4FA0-A40D-FDC400B2FF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27994912"/>
        <c:axId val="1927990592"/>
      </c:scatterChart>
      <c:valAx>
        <c:axId val="1927994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27990592"/>
        <c:crosses val="autoZero"/>
        <c:crossBetween val="midCat"/>
      </c:valAx>
      <c:valAx>
        <c:axId val="1927990592"/>
        <c:scaling>
          <c:orientation val="minMax"/>
          <c:max val="14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2799491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schemeClr val="tx1"/>
                </a:solidFill>
              </a:rPr>
              <a:t>Energy PILOT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54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Pt>
            <c:idx val="6"/>
            <c:marker>
              <c:symbol val="none"/>
            </c:marker>
            <c:bubble3D val="0"/>
            <c:spPr>
              <a:ln w="25400" cap="rnd">
                <a:solidFill>
                  <a:schemeClr val="accent1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F286-4F4C-B00D-CEB4EB109CAD}"/>
              </c:ext>
            </c:extLst>
          </c:dPt>
          <c:xVal>
            <c:numRef>
              <c:f>Sheet1!$A$2:$A$8</c:f>
              <c:numCache>
                <c:formatCode>General</c:formatCode>
                <c:ptCount val="7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25</c:v>
                </c:pt>
              </c:numCache>
            </c:numRef>
          </c:xVal>
          <c:yVal>
            <c:numRef>
              <c:f>Sheet1!$B$2:$B$8</c:f>
              <c:numCache>
                <c:formatCode>General</c:formatCode>
                <c:ptCount val="7"/>
                <c:pt idx="0">
                  <c:v>100</c:v>
                </c:pt>
                <c:pt idx="1">
                  <c:v>105</c:v>
                </c:pt>
                <c:pt idx="2">
                  <c:v>110</c:v>
                </c:pt>
                <c:pt idx="3">
                  <c:v>115</c:v>
                </c:pt>
                <c:pt idx="4">
                  <c:v>120</c:v>
                </c:pt>
                <c:pt idx="5">
                  <c:v>125</c:v>
                </c:pt>
                <c:pt idx="6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F286-4F4C-B00D-CEB4EB109C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27994912"/>
        <c:axId val="1927990592"/>
      </c:scatterChart>
      <c:valAx>
        <c:axId val="1927994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27990592"/>
        <c:crosses val="autoZero"/>
        <c:crossBetween val="midCat"/>
      </c:valAx>
      <c:valAx>
        <c:axId val="1927990592"/>
        <c:scaling>
          <c:orientation val="minMax"/>
          <c:max val="14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2799491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C1D-4C29-9628-9545EBBB003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C1D-4C29-9628-9545EBBB003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C1D-4C29-9628-9545EBBB003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C1D-4C29-9628-9545EBBB003A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C1D-4C29-9628-9545EBBB00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E75-4E3A-B14B-B35FFDF13F3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E75-4E3A-B14B-B35FFDF13F3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E75-4E3A-B14B-B35FFDF13F3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E75-4E3A-B14B-B35FFDF13F30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</c:v>
                </c:pt>
                <c:pt idx="1">
                  <c:v>3.2</c:v>
                </c:pt>
                <c:pt idx="2">
                  <c:v>3.5</c:v>
                </c:pt>
                <c:pt idx="3">
                  <c:v>3.3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E75-4E3A-B14B-B35FFDF13F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C5C-40B0-8B99-F48D7318C1C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C5C-40B0-8B99-F48D7318C1C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C5C-40B0-8B99-F48D7318C1C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C5C-40B0-8B99-F48D7318C1CE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95-4067-9D96-773A0D5632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01957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809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5050F7B-B749-B54A-9893-48D85F15D9FB}" type="datetimeFigureOut">
              <a:rPr lang="en-US" smtClean="0"/>
              <a:t>7/30/2025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46350" y="876300"/>
            <a:ext cx="4203700" cy="2365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9640" y="3373755"/>
            <a:ext cx="7437120" cy="2760346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922292A-3F16-C245-AC37-B5F0E0F416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69244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35600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11617D-E7C5-BEAD-04D1-53A3345B2C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1459FC-5571-7A31-A305-B8F7B1EEEE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2BC9B6-CA9F-6CAF-6686-C03670E485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7480CD-77A3-4B8F-2A23-08E0D0539F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117B08-0BCD-354B-9358-AE5CAD05314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9254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C7526C-9F2A-B7C5-9BA5-BB1C112524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C0B8AF-FCF1-4787-989C-49B7D63076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A95CD9-BFC5-1567-3100-A3DEFFD385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12977F-BFF2-ACE2-6FA7-5477B6A8B6F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117B08-0BCD-354B-9358-AE5CAD05314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0066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117B08-0BCD-354B-9358-AE5CAD05314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2278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117B08-0BCD-354B-9358-AE5CAD05314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3455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8E8814-9C34-9225-A8C5-C4BBB5B070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A1DE65-1E8D-8DED-1E2D-A3AA8FD741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DC1F2D-A7B2-C83D-64ED-8A25FC18D8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EC2645-798D-736C-EA04-783B89842A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117B08-0BCD-354B-9358-AE5CAD05314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9842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3D86BC-4924-FBBA-BDB2-62A24CD5A9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5EB8023-1CA5-F058-2601-DE10A30D39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899C6F4-5B95-10ED-46EE-E73850E02B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56815C-D9A3-C615-E83B-3BA3329BE78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117B08-0BCD-354B-9358-AE5CAD05314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7443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1FE629-9EC7-98EF-FF3E-6756B69F8C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A5A4AC-B4A9-9454-E859-890BFD1E9C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201DBC-656E-5D1D-15C3-1A28D4B5A6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ACAD86-4C37-8EF3-9AAE-74E5ED06871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117B08-0BCD-354B-9358-AE5CAD05314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6661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117B08-0BCD-354B-9358-AE5CAD05314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5817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CDD6C-547E-E342-1537-82302353BE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B96C30-6DB2-4ACF-AD78-D25E3F55DB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011625-E17A-C715-9734-37B22C5BA2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369638-60F2-BB9C-F182-3CBC4A9E4B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117B08-0BCD-354B-9358-AE5CAD05314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8764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ECA7A-B001-4ABE-5EF0-26A166A0B8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C7B1F8-A841-91D5-F9AE-DAB1F53B2A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946B9FB-897D-2BEE-C45D-D04AC6644C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44B168-1E96-EE81-2C0A-EB8154B7FD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117B08-0BCD-354B-9358-AE5CAD05314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3061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100FEC-BC92-9C0F-5FAC-0A61F0545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0EB6CC-B78D-E3F6-EBE3-9D3F387CF1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E64A50-5D32-0934-49B5-F8C25E03C3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2022 inflation adjustment (from 1997) = $5,178,000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B7F98F-FC28-E525-F369-5D10AC32B80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117B08-0BCD-354B-9358-AE5CAD05314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11327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97888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117B08-0BCD-354B-9358-AE5CAD05314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8000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Joe</a:t>
            </a:r>
          </a:p>
        </p:txBody>
      </p:sp>
    </p:spTree>
    <p:extLst>
      <p:ext uri="{BB962C8B-B14F-4D97-AF65-F5344CB8AC3E}">
        <p14:creationId xmlns:p14="http://schemas.microsoft.com/office/powerpoint/2010/main" val="30242777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F41BD4-8295-34D9-757E-3BB813C500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53EF7F-FA84-39AE-CCEC-56EDBBE81C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4E1539-F889-BD08-6B79-5DB769A0C9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E32661-124E-BE16-1CAD-5C150186AEA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117B08-0BCD-354B-9358-AE5CAD05314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59242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117B08-0BCD-354B-9358-AE5CAD05314A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52088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Joe</a:t>
            </a:r>
          </a:p>
        </p:txBody>
      </p:sp>
    </p:spTree>
    <p:extLst>
      <p:ext uri="{BB962C8B-B14F-4D97-AF65-F5344CB8AC3E}">
        <p14:creationId xmlns:p14="http://schemas.microsoft.com/office/powerpoint/2010/main" val="15723163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117B08-0BCD-354B-9358-AE5CAD05314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1485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B8D011-CC17-91AD-1271-3B9DF84B54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01485B-AFCA-4486-5926-5F548F1873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1ACF63-EE4A-03E4-A52E-083FB34612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31E13D-6C9D-8D7D-3051-59DA17F680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117B08-0BCD-354B-9358-AE5CAD05314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5927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FDA752-1650-1BCC-4114-3F867C95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A30E79-F9C3-1888-634B-DE74C5C040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C2CF06-77F0-8344-D2F5-9CBA354229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8E87BA-7580-0CF4-B77A-153E95CCB2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117B08-0BCD-354B-9358-AE5CAD05314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7143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DA41C5-2BF7-CCE6-1D26-50EA8E3D6A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5173C3-6AD5-75B8-1F7A-A87E221DA8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C13A57-DD10-1F13-8641-6C2F1FD8F4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886234-2C7D-8C43-F6EF-B48EBDC34D7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117B08-0BCD-354B-9358-AE5CAD05314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0972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1136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21194B-6D57-6498-5DC8-6B20015092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245CD4-BC65-3159-51C9-3469870C1F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DE837B-E9C5-167D-8BEC-B9008D28D9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19F6F6-E52F-37E1-D600-B8C4248C675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117B08-0BCD-354B-9358-AE5CAD05314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0972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95806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C88AFB-738E-B6F4-7027-7C03E0D4E1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AEC71B-11A7-E986-C2E8-080EA8F28B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DBCF896-5A87-3A0E-0806-659BB2A772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4A64A6-A41B-33CF-056A-857C192073D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117B08-0BCD-354B-9358-AE5CAD05314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0972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60731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117B08-0BCD-354B-9358-AE5CAD05314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091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322446"/>
            <a:ext cx="10972800" cy="198691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80"/>
            </a:lvl1pPr>
            <a:lvl2pPr marL="548640" indent="0" algn="ctr">
              <a:buNone/>
              <a:defRPr sz="2400"/>
            </a:lvl2pPr>
            <a:lvl3pPr marL="1097280" indent="0" algn="ctr">
              <a:buNone/>
              <a:defRPr sz="2160"/>
            </a:lvl3pPr>
            <a:lvl4pPr marL="1645920" indent="0" algn="ctr">
              <a:buNone/>
              <a:defRPr sz="1920"/>
            </a:lvl4pPr>
            <a:lvl5pPr marL="2194560" indent="0" algn="ctr">
              <a:buNone/>
              <a:defRPr sz="1920"/>
            </a:lvl5pPr>
            <a:lvl6pPr marL="2743200" indent="0" algn="ctr">
              <a:buNone/>
              <a:defRPr sz="1920"/>
            </a:lvl6pPr>
            <a:lvl7pPr marL="3291840" indent="0" algn="ctr">
              <a:buNone/>
              <a:defRPr sz="1920"/>
            </a:lvl7pPr>
            <a:lvl8pPr marL="3840480" indent="0" algn="ctr">
              <a:buNone/>
              <a:defRPr sz="1920"/>
            </a:lvl8pPr>
            <a:lvl9pPr marL="4389120" indent="0" algn="ctr">
              <a:buNone/>
              <a:defRPr sz="192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06475" y="438150"/>
            <a:ext cx="12617450" cy="15906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304000" y="7776871"/>
            <a:ext cx="3290887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  <a:latin typeface="Work Sans" charset="0"/>
                <a:ea typeface="Work Sans" charset="0"/>
                <a:cs typeface="Work Sans" charset="0"/>
              </a:defRPr>
            </a:lvl1pPr>
          </a:lstStyle>
          <a:p>
            <a:fld id="{D45E2EF1-26EC-1841-AD7D-80EA8F793B2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7315200" cy="8229600"/>
          </a:xfrm>
          <a:prstGeom prst="rect">
            <a:avLst/>
          </a:prstGeom>
        </p:spPr>
        <p:txBody>
          <a:bodyPr/>
          <a:lstStyle/>
          <a:p>
            <a:pPr marL="274320" marR="0" lvl="0" indent="-274320" algn="l" defTabSz="109728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304000" y="7776871"/>
            <a:ext cx="3290887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  <a:latin typeface="Work Sans" charset="0"/>
                <a:ea typeface="Work Sans" charset="0"/>
                <a:cs typeface="Work Sans" charset="0"/>
              </a:defRPr>
            </a:lvl1pPr>
          </a:lstStyle>
          <a:p>
            <a:fld id="{D45E2EF1-26EC-1841-AD7D-80EA8F793B2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1005840" y="2190750"/>
            <a:ext cx="6217920" cy="522160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7406640" y="2190750"/>
            <a:ext cx="6217920" cy="522160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304000" y="7776871"/>
            <a:ext cx="3290887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  <a:latin typeface="Work Sans" charset="0"/>
                <a:ea typeface="Work Sans" charset="0"/>
                <a:cs typeface="Work Sans" charset="0"/>
              </a:defRPr>
            </a:lvl1pPr>
          </a:lstStyle>
          <a:p>
            <a:fld id="{D45E2EF1-26EC-1841-AD7D-80EA8F793B2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530" y="812033"/>
            <a:ext cx="13131341" cy="1374203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544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9530" y="2342829"/>
            <a:ext cx="13131341" cy="438406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/>
            </a:lvl1pPr>
            <a:lvl2pPr>
              <a:defRPr sz="2880"/>
            </a:lvl2pPr>
            <a:lvl3pPr>
              <a:defRPr sz="2560"/>
            </a:lvl3pPr>
            <a:lvl4pPr>
              <a:defRPr sz="2240"/>
            </a:lvl4pPr>
            <a:lvl5pPr>
              <a:defRPr sz="224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62673" y="7511739"/>
            <a:ext cx="7378702" cy="43815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Name of Presenter / Event or Location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00DF7-6AE2-7340-9EE1-6F4F020C789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6008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654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tiff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tif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9729" y="7206514"/>
            <a:ext cx="6363351" cy="789432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1304000" y="7776871"/>
            <a:ext cx="3290887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  <a:latin typeface="Work Sans" charset="0"/>
                <a:ea typeface="Work Sans" charset="0"/>
                <a:cs typeface="Work Sans" charset="0"/>
              </a:defRPr>
            </a:lvl1pPr>
          </a:lstStyle>
          <a:p>
            <a:fld id="{D45E2EF1-26EC-1841-AD7D-80EA8F793B2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9755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5" r:id="rId4"/>
    <p:sldLayoutId id="2147483666" r:id="rId5"/>
  </p:sldLayoutIdLst>
  <p:hf hdr="0" ftr="0" dt="0"/>
  <p:txStyles>
    <p:titleStyle>
      <a:lvl1pPr algn="l" defTabSz="1097280" rtl="0" eaLnBrk="1" latinLnBrk="0" hangingPunct="1">
        <a:lnSpc>
          <a:spcPct val="90000"/>
        </a:lnSpc>
        <a:spcBef>
          <a:spcPct val="0"/>
        </a:spcBef>
        <a:buNone/>
        <a:defRPr sz="52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109728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46888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301752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5661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41148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6634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naturallylewis.com/support/funding-opportunities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jrl65@cornell.edu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tughill.org/agriculture-solar-calculator/" TargetMode="External"/><Relationship Id="rId4" Type="http://schemas.openxmlformats.org/officeDocument/2006/relationships/image" Target="../media/image15.e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tughill.org/agriculture-solar-calculator/" TargetMode="External"/><Relationship Id="rId4" Type="http://schemas.openxmlformats.org/officeDocument/2006/relationships/image" Target="../media/image17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imesrepublican.com/opinion/columnists/2025/03/renewable-energy-can-strengthen-county-infrastructure-public-schools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morningagclips.com/how-wind-and-solar-power-supports-americas-farms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naturallylewis.com/growing-opportunities/smart-growth-solar" TargetMode="External"/><Relationship Id="rId4" Type="http://schemas.openxmlformats.org/officeDocument/2006/relationships/image" Target="../media/image5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websoilsurvey.sc.egov.usda.gov/App/HomePage.htm" TargetMode="Externa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field with solar panels and trees in the background&#10;&#10;AI-generated content may be incorrect.">
            <a:extLst>
              <a:ext uri="{FF2B5EF4-FFF2-40B4-BE49-F238E27FC236}">
                <a16:creationId xmlns:a16="http://schemas.microsoft.com/office/drawing/2014/main" id="{4ADEBE0A-14E8-E133-1BAC-EE7804FF81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154621" y="218065"/>
            <a:ext cx="10205545" cy="2188803"/>
          </a:xfrm>
        </p:spPr>
        <p:txBody>
          <a:bodyPr>
            <a:noAutofit/>
          </a:bodyPr>
          <a:lstStyle/>
          <a:p>
            <a:pPr algn="ctr"/>
            <a:r>
              <a:rPr lang="en-US" sz="6000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  <a:cs typeface="Aharoni" panose="02010803020104030203" pitchFamily="2" charset="-79"/>
              </a:rPr>
              <a:t>Hosting Renewable Energy Projects</a:t>
            </a:r>
            <a:br>
              <a:rPr lang="en-US" sz="6000" b="1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  <a:cs typeface="Aharoni" panose="02010803020104030203" pitchFamily="2" charset="-79"/>
              </a:rPr>
            </a:br>
            <a:r>
              <a:rPr lang="en-US" sz="6000" b="1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  <a:cs typeface="Aharoni" panose="02010803020104030203" pitchFamily="2" charset="-79"/>
              </a:rPr>
              <a:t>Optimizing Community Benefits </a:t>
            </a:r>
            <a:endParaRPr lang="en-US" sz="6000" b="1" i="1" dirty="0">
              <a:solidFill>
                <a:schemeClr val="accent6">
                  <a:lumMod val="50000"/>
                </a:schemeClr>
              </a:solidFill>
              <a:latin typeface="Arial Narrow" panose="020B0606020202030204" pitchFamily="34" charset="0"/>
              <a:cs typeface="Aharoni" panose="02010803020104030203" pitchFamily="2" charset="-79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34D185D-9B78-A295-50DB-452AAFEF1BB7}"/>
              </a:ext>
            </a:extLst>
          </p:cNvPr>
          <p:cNvSpPr txBox="1"/>
          <p:nvPr/>
        </p:nvSpPr>
        <p:spPr>
          <a:xfrm>
            <a:off x="562304" y="5686099"/>
            <a:ext cx="31846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dirty="0">
                <a:solidFill>
                  <a:schemeClr val="bg1"/>
                </a:solidFill>
              </a:rPr>
              <a:t>Joe Lawrence</a:t>
            </a:r>
          </a:p>
          <a:p>
            <a:pPr algn="r"/>
            <a:r>
              <a:rPr lang="en-US" sz="2000" dirty="0">
                <a:solidFill>
                  <a:schemeClr val="bg1"/>
                </a:solidFill>
              </a:rPr>
              <a:t>July 2025</a:t>
            </a:r>
          </a:p>
        </p:txBody>
      </p:sp>
    </p:spTree>
    <p:extLst>
      <p:ext uri="{BB962C8B-B14F-4D97-AF65-F5344CB8AC3E}">
        <p14:creationId xmlns:p14="http://schemas.microsoft.com/office/powerpoint/2010/main" val="35119756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FDEA8E65-9090-AD62-D935-2EC829CD6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421FB504-3955-0135-4353-FF2BC74F42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75762701"/>
              </p:ext>
            </p:extLst>
          </p:nvPr>
        </p:nvGraphicFramePr>
        <p:xfrm>
          <a:off x="1481957" y="4934331"/>
          <a:ext cx="4968100" cy="26153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EE099B55-2289-39B6-7F9A-4997B0821F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5293588"/>
              </p:ext>
            </p:extLst>
          </p:nvPr>
        </p:nvGraphicFramePr>
        <p:xfrm>
          <a:off x="1481957" y="1896974"/>
          <a:ext cx="4968100" cy="26153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B777DE6-FA93-FC4F-B9C0-047FD55E83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530" y="611352"/>
            <a:ext cx="13131341" cy="1374203"/>
          </a:xfrm>
        </p:spPr>
        <p:txBody>
          <a:bodyPr>
            <a:normAutofit/>
          </a:bodyPr>
          <a:lstStyle/>
          <a:p>
            <a:pPr lvl="2"/>
            <a:r>
              <a:rPr lang="en-US" sz="600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PILOT Escalator / De-escalator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8DA599F-71D3-3A72-EAD8-3FB3D8350072}"/>
              </a:ext>
            </a:extLst>
          </p:cNvPr>
          <p:cNvSpPr txBox="1">
            <a:spLocks/>
          </p:cNvSpPr>
          <p:nvPr/>
        </p:nvSpPr>
        <p:spPr>
          <a:xfrm>
            <a:off x="7315200" y="2812401"/>
            <a:ext cx="5549029" cy="2001019"/>
          </a:xfrm>
          <a:prstGeom prst="rect">
            <a:avLst/>
          </a:prstGeom>
        </p:spPr>
        <p:txBody>
          <a:bodyPr>
            <a:noAutofit/>
          </a:bodyPr>
          <a:lstStyle>
            <a:lvl1pPr marL="274320" indent="-274320" algn="l" defTabSz="109728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9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6888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  <a:latin typeface="Lora" panose="02000503000000020004" pitchFamily="2" charset="0"/>
              </a:rPr>
              <a:t>Taxing Jurisdictions</a:t>
            </a:r>
          </a:p>
          <a:p>
            <a:pPr lvl="1"/>
            <a:r>
              <a:rPr lang="en-US" sz="2800" b="1" dirty="0">
                <a:solidFill>
                  <a:srgbClr val="0070C0"/>
                </a:solidFill>
                <a:latin typeface="Lora" panose="02000503000000020004" pitchFamily="2" charset="0"/>
              </a:rPr>
              <a:t>Increase revenue up front</a:t>
            </a:r>
          </a:p>
          <a:p>
            <a:pPr lvl="2"/>
            <a:r>
              <a:rPr lang="en-US" sz="2400" b="1" dirty="0">
                <a:solidFill>
                  <a:srgbClr val="0070C0"/>
                </a:solidFill>
                <a:latin typeface="Lora" panose="02000503000000020004" pitchFamily="2" charset="0"/>
              </a:rPr>
              <a:t>Actual life of project?</a:t>
            </a:r>
          </a:p>
          <a:p>
            <a:pPr lvl="1"/>
            <a:r>
              <a:rPr lang="en-US" sz="2800" b="1" dirty="0">
                <a:solidFill>
                  <a:srgbClr val="0070C0"/>
                </a:solidFill>
                <a:latin typeface="Lora" panose="02000503000000020004" pitchFamily="2" charset="0"/>
              </a:rPr>
              <a:t>Ease off of the “cliff”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6FA24993-87F1-CA28-DFBC-2D50DE17A4DA}"/>
              </a:ext>
            </a:extLst>
          </p:cNvPr>
          <p:cNvSpPr txBox="1">
            <a:spLocks/>
          </p:cNvSpPr>
          <p:nvPr/>
        </p:nvSpPr>
        <p:spPr>
          <a:xfrm>
            <a:off x="7315200" y="5006559"/>
            <a:ext cx="6442841" cy="2615324"/>
          </a:xfrm>
          <a:prstGeom prst="rect">
            <a:avLst/>
          </a:prstGeom>
        </p:spPr>
        <p:txBody>
          <a:bodyPr>
            <a:noAutofit/>
          </a:bodyPr>
          <a:lstStyle>
            <a:lvl1pPr marL="274320" indent="-274320" algn="l" defTabSz="109728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9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6888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Developer</a:t>
            </a:r>
          </a:p>
          <a:p>
            <a:pPr lvl="1"/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Pay less as project gets older</a:t>
            </a:r>
          </a:p>
          <a:p>
            <a:pPr lvl="2"/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Higher maintenance / lower revenue</a:t>
            </a:r>
          </a:p>
          <a:p>
            <a:pPr lvl="3"/>
            <a:r>
              <a:rPr lang="en-US" sz="208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Less efficient energy production?</a:t>
            </a:r>
          </a:p>
          <a:p>
            <a:pPr lvl="2"/>
            <a:endParaRPr lang="en-US" sz="2400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BB03293-4FD9-19F5-8B02-A946773B3AB5}"/>
              </a:ext>
            </a:extLst>
          </p:cNvPr>
          <p:cNvSpPr txBox="1">
            <a:spLocks/>
          </p:cNvSpPr>
          <p:nvPr/>
        </p:nvSpPr>
        <p:spPr>
          <a:xfrm>
            <a:off x="7113748" y="2057878"/>
            <a:ext cx="5951932" cy="754523"/>
          </a:xfrm>
          <a:prstGeom prst="rect">
            <a:avLst/>
          </a:prstGeom>
        </p:spPr>
        <p:txBody>
          <a:bodyPr>
            <a:noAutofit/>
          </a:bodyPr>
          <a:lstStyle>
            <a:lvl1pPr marL="274320" indent="-274320" algn="l" defTabSz="109728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9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6888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b="1" i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Potential Mutual Benefit</a:t>
            </a:r>
            <a:endParaRPr lang="en-US" b="1" i="1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D3923AD-CB3C-4EDB-5178-54132C924529}"/>
              </a:ext>
            </a:extLst>
          </p:cNvPr>
          <p:cNvSpPr txBox="1"/>
          <p:nvPr/>
        </p:nvSpPr>
        <p:spPr>
          <a:xfrm>
            <a:off x="5524794" y="2951054"/>
            <a:ext cx="8828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????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569880F-58A1-08DE-6C38-34FA76715A4C}"/>
              </a:ext>
            </a:extLst>
          </p:cNvPr>
          <p:cNvSpPr txBox="1"/>
          <p:nvPr/>
        </p:nvSpPr>
        <p:spPr>
          <a:xfrm>
            <a:off x="5684610" y="6101855"/>
            <a:ext cx="8828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????</a:t>
            </a:r>
          </a:p>
        </p:txBody>
      </p:sp>
    </p:spTree>
    <p:extLst>
      <p:ext uri="{BB962C8B-B14F-4D97-AF65-F5344CB8AC3E}">
        <p14:creationId xmlns:p14="http://schemas.microsoft.com/office/powerpoint/2010/main" val="27377724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C0311805-F205-8E6F-F39D-4B55E65A42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F75648-C416-7ECA-47DF-026B09E29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530" y="611352"/>
            <a:ext cx="13131341" cy="1374203"/>
          </a:xfrm>
        </p:spPr>
        <p:txBody>
          <a:bodyPr>
            <a:normAutofit fontScale="90000"/>
          </a:bodyPr>
          <a:lstStyle/>
          <a:p>
            <a:r>
              <a:rPr lang="en-US" sz="6000" dirty="0">
                <a:solidFill>
                  <a:schemeClr val="accent1">
                    <a:lumMod val="50000"/>
                  </a:schemeClr>
                </a:solidFill>
              </a:rPr>
              <a:t>Why Host Community Benefit Agreements?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A1AE66-8E3E-D35E-4F74-3B41F09984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6137" y="1985554"/>
            <a:ext cx="4743621" cy="563269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PILOT</a:t>
            </a:r>
          </a:p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Tax Revenue</a:t>
            </a:r>
          </a:p>
          <a:p>
            <a:pPr lvl="1"/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PILOT “cliff”</a:t>
            </a:r>
          </a:p>
          <a:p>
            <a:pPr lvl="1"/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Fund Balances</a:t>
            </a:r>
          </a:p>
          <a:p>
            <a:pPr lvl="1"/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Tax base formula aid</a:t>
            </a:r>
          </a:p>
          <a:p>
            <a:endParaRPr lang="en-US" sz="1000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  <a:p>
            <a:endParaRPr lang="en-US" sz="2800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AF472BE-A8FF-2991-09B6-D00AFE703821}"/>
              </a:ext>
            </a:extLst>
          </p:cNvPr>
          <p:cNvSpPr txBox="1">
            <a:spLocks/>
          </p:cNvSpPr>
          <p:nvPr/>
        </p:nvSpPr>
        <p:spPr>
          <a:xfrm>
            <a:off x="6705600" y="1985555"/>
            <a:ext cx="6768664" cy="5161480"/>
          </a:xfrm>
          <a:prstGeom prst="rect">
            <a:avLst/>
          </a:prstGeom>
        </p:spPr>
        <p:txBody>
          <a:bodyPr>
            <a:noAutofit/>
          </a:bodyPr>
          <a:lstStyle>
            <a:lvl1pPr marL="274320" indent="-274320" algn="l" defTabSz="109728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9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6888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>
                <a:solidFill>
                  <a:srgbClr val="0070C0"/>
                </a:solidFill>
                <a:latin typeface="Lora" panose="02000503000000020004" pitchFamily="2" charset="0"/>
              </a:rPr>
              <a:t>HCBA</a:t>
            </a:r>
          </a:p>
          <a:p>
            <a:r>
              <a:rPr lang="en-US" b="1" dirty="0">
                <a:solidFill>
                  <a:srgbClr val="0070C0"/>
                </a:solidFill>
                <a:latin typeface="Lora" panose="02000503000000020004" pitchFamily="2" charset="0"/>
              </a:rPr>
              <a:t>Negotiated by affected entity</a:t>
            </a:r>
          </a:p>
          <a:p>
            <a:pPr lvl="1"/>
            <a:r>
              <a:rPr lang="en-US" b="1" dirty="0">
                <a:solidFill>
                  <a:srgbClr val="0070C0"/>
                </a:solidFill>
                <a:latin typeface="Lora" panose="02000503000000020004" pitchFamily="2" charset="0"/>
              </a:rPr>
              <a:t>Taxing Jurisdiction</a:t>
            </a:r>
          </a:p>
          <a:p>
            <a:pPr lvl="1"/>
            <a:r>
              <a:rPr lang="en-US" b="1" dirty="0">
                <a:solidFill>
                  <a:srgbClr val="0070C0"/>
                </a:solidFill>
                <a:latin typeface="Lora" panose="02000503000000020004" pitchFamily="2" charset="0"/>
              </a:rPr>
              <a:t>Official entity</a:t>
            </a:r>
          </a:p>
          <a:p>
            <a:pPr lvl="2"/>
            <a:r>
              <a:rPr lang="en-US" b="1" dirty="0">
                <a:solidFill>
                  <a:srgbClr val="0070C0"/>
                </a:solidFill>
                <a:latin typeface="Lora" panose="02000503000000020004" pitchFamily="2" charset="0"/>
              </a:rPr>
              <a:t>Local Development Corporation</a:t>
            </a:r>
          </a:p>
          <a:p>
            <a:pPr lvl="2"/>
            <a:r>
              <a:rPr lang="en-US" b="1" dirty="0">
                <a:solidFill>
                  <a:srgbClr val="0070C0"/>
                </a:solidFill>
                <a:latin typeface="Lora" panose="02000503000000020004" pitchFamily="2" charset="0"/>
              </a:rPr>
              <a:t>Others……….</a:t>
            </a:r>
          </a:p>
          <a:p>
            <a:pPr lvl="1"/>
            <a:r>
              <a:rPr lang="en-US" b="1" i="1" dirty="0">
                <a:solidFill>
                  <a:srgbClr val="0070C0"/>
                </a:solidFill>
                <a:latin typeface="Lora" panose="02000503000000020004" pitchFamily="2" charset="0"/>
              </a:rPr>
              <a:t>NOT</a:t>
            </a:r>
            <a:r>
              <a:rPr lang="en-US" b="1" dirty="0">
                <a:solidFill>
                  <a:srgbClr val="0070C0"/>
                </a:solidFill>
                <a:latin typeface="Lora" panose="02000503000000020004" pitchFamily="2" charset="0"/>
              </a:rPr>
              <a:t> IDA’s</a:t>
            </a:r>
          </a:p>
          <a:p>
            <a:r>
              <a:rPr lang="en-US" b="1" dirty="0">
                <a:solidFill>
                  <a:srgbClr val="0070C0"/>
                </a:solidFill>
                <a:latin typeface="Lora" panose="02000503000000020004" pitchFamily="2" charset="0"/>
              </a:rPr>
              <a:t>Does not count as tax revenue</a:t>
            </a:r>
          </a:p>
          <a:p>
            <a:pPr lvl="1"/>
            <a:r>
              <a:rPr lang="en-US" b="1" dirty="0">
                <a:solidFill>
                  <a:srgbClr val="0070C0"/>
                </a:solidFill>
                <a:latin typeface="Lora" panose="02000503000000020004" pitchFamily="2" charset="0"/>
              </a:rPr>
              <a:t>Flexibility</a:t>
            </a:r>
          </a:p>
          <a:p>
            <a:pPr lvl="1"/>
            <a:r>
              <a:rPr lang="en-US" b="1" dirty="0">
                <a:solidFill>
                  <a:srgbClr val="0070C0"/>
                </a:solidFill>
                <a:latin typeface="Lora" panose="02000503000000020004" pitchFamily="2" charset="0"/>
              </a:rPr>
              <a:t>Grant / Loan programs</a:t>
            </a:r>
            <a:endParaRPr lang="en-US" sz="2800" b="1" dirty="0">
              <a:solidFill>
                <a:srgbClr val="0070C0"/>
              </a:solidFill>
              <a:latin typeface="Lora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4819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1AEA777-474A-61A4-5ACA-82C6E921DBE4}"/>
              </a:ext>
            </a:extLst>
          </p:cNvPr>
          <p:cNvSpPr/>
          <p:nvPr/>
        </p:nvSpPr>
        <p:spPr>
          <a:xfrm>
            <a:off x="1240223" y="5423343"/>
            <a:ext cx="11645462" cy="219666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530" y="357352"/>
            <a:ext cx="13131341" cy="1818289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accent1">
                    <a:lumMod val="50000"/>
                  </a:schemeClr>
                </a:solidFill>
              </a:rPr>
              <a:t>Project Development</a:t>
            </a:r>
            <a:br>
              <a:rPr lang="en-US" sz="6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6000" dirty="0">
                <a:solidFill>
                  <a:schemeClr val="accent1">
                    <a:lumMod val="50000"/>
                  </a:schemeClr>
                </a:solidFill>
              </a:rPr>
              <a:t>				</a:t>
            </a:r>
            <a:r>
              <a:rPr lang="en-US" sz="6000" i="1" dirty="0">
                <a:solidFill>
                  <a:schemeClr val="accent1">
                    <a:lumMod val="50000"/>
                  </a:schemeClr>
                </a:solidFill>
              </a:rPr>
              <a:t>Who, What, How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0524" y="2490946"/>
            <a:ext cx="5896303" cy="2890349"/>
          </a:xfrm>
          <a:solidFill>
            <a:schemeClr val="accent6">
              <a:lumMod val="75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latin typeface="Lora" panose="02000503000000020004" pitchFamily="2" charset="0"/>
              </a:rPr>
              <a:t>Developer needs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>
                <a:solidFill>
                  <a:schemeClr val="bg1"/>
                </a:solidFill>
                <a:latin typeface="Lora" panose="02000503000000020004" pitchFamily="2" charset="0"/>
              </a:rPr>
              <a:t>Lease agreement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>
                <a:solidFill>
                  <a:schemeClr val="bg1"/>
                </a:solidFill>
                <a:latin typeface="Lora" panose="02000503000000020004" pitchFamily="2" charset="0"/>
              </a:rPr>
              <a:t>Site plan approval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>
                <a:solidFill>
                  <a:schemeClr val="bg1"/>
                </a:solidFill>
                <a:latin typeface="Lora" panose="02000503000000020004" pitchFamily="2" charset="0"/>
              </a:rPr>
              <a:t>PILOT </a:t>
            </a:r>
            <a:r>
              <a:rPr lang="en-US" sz="2000" dirty="0">
                <a:solidFill>
                  <a:schemeClr val="bg1"/>
                </a:solidFill>
                <a:latin typeface="Lora" panose="02000503000000020004" pitchFamily="2" charset="0"/>
              </a:rPr>
              <a:t>(?)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>
                <a:solidFill>
                  <a:schemeClr val="bg1"/>
                </a:solidFill>
                <a:latin typeface="Lora" panose="02000503000000020004" pitchFamily="2" charset="0"/>
              </a:rPr>
              <a:t>Interconnect agreement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6C2C0B0-9061-2B5D-85FA-B3718BB9F335}"/>
              </a:ext>
            </a:extLst>
          </p:cNvPr>
          <p:cNvSpPr txBox="1">
            <a:spLocks/>
          </p:cNvSpPr>
          <p:nvPr/>
        </p:nvSpPr>
        <p:spPr>
          <a:xfrm>
            <a:off x="7315200" y="2490946"/>
            <a:ext cx="5896303" cy="289035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>
            <a:noAutofit/>
          </a:bodyPr>
          <a:lstStyle>
            <a:lvl1pPr marL="274320" indent="-274320" algn="l" defTabSz="109728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9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6888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bg1"/>
                </a:solidFill>
                <a:latin typeface="Lora" panose="02000503000000020004" pitchFamily="2" charset="0"/>
              </a:rPr>
              <a:t>Community Mechanism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>
                <a:solidFill>
                  <a:schemeClr val="bg1"/>
                </a:solidFill>
                <a:latin typeface="Lora" panose="02000503000000020004" pitchFamily="2" charset="0"/>
              </a:rPr>
              <a:t>Individual Landowner Interest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>
                <a:solidFill>
                  <a:schemeClr val="bg1"/>
                </a:solidFill>
                <a:latin typeface="Lora" panose="02000503000000020004" pitchFamily="2" charset="0"/>
              </a:rPr>
              <a:t>Zoning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>
                <a:solidFill>
                  <a:schemeClr val="bg1"/>
                </a:solidFill>
                <a:latin typeface="Lora" panose="02000503000000020004" pitchFamily="2" charset="0"/>
              </a:rPr>
              <a:t>PILOT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>
                <a:solidFill>
                  <a:schemeClr val="bg1"/>
                </a:solidFill>
                <a:latin typeface="Lora" panose="02000503000000020004" pitchFamily="2" charset="0"/>
              </a:rPr>
              <a:t>HCBA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F88A3CC-D725-419E-AEA1-A65E2F822696}"/>
              </a:ext>
            </a:extLst>
          </p:cNvPr>
          <p:cNvSpPr txBox="1">
            <a:spLocks/>
          </p:cNvSpPr>
          <p:nvPr/>
        </p:nvSpPr>
        <p:spPr>
          <a:xfrm>
            <a:off x="1240223" y="5517934"/>
            <a:ext cx="10783614" cy="557047"/>
          </a:xfrm>
          <a:prstGeom prst="rect">
            <a:avLst/>
          </a:prstGeom>
        </p:spPr>
        <p:txBody>
          <a:bodyPr>
            <a:noAutofit/>
          </a:bodyPr>
          <a:lstStyle>
            <a:lvl1pPr marL="274320" indent="-274320" algn="l" defTabSz="109728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9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6888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Key partners at the table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8849EF9-1150-8B71-8F09-89579DCF6253}"/>
              </a:ext>
            </a:extLst>
          </p:cNvPr>
          <p:cNvSpPr txBox="1">
            <a:spLocks/>
          </p:cNvSpPr>
          <p:nvPr/>
        </p:nvSpPr>
        <p:spPr>
          <a:xfrm>
            <a:off x="1939162" y="6074982"/>
            <a:ext cx="3568261" cy="1545023"/>
          </a:xfrm>
          <a:prstGeom prst="rect">
            <a:avLst/>
          </a:prstGeom>
        </p:spPr>
        <p:txBody>
          <a:bodyPr>
            <a:noAutofit/>
          </a:bodyPr>
          <a:lstStyle>
            <a:lvl1pPr marL="274320" indent="-274320" algn="l" defTabSz="109728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9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6888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Municipal Officials</a:t>
            </a:r>
          </a:p>
          <a:p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County Planning</a:t>
            </a:r>
          </a:p>
          <a:p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IDA / Econ. Dev.</a:t>
            </a:r>
          </a:p>
          <a:p>
            <a:endParaRPr lang="en-US" sz="1600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8169E97-857F-9C64-60FE-49C1DFB3561F}"/>
              </a:ext>
            </a:extLst>
          </p:cNvPr>
          <p:cNvSpPr txBox="1">
            <a:spLocks/>
          </p:cNvSpPr>
          <p:nvPr/>
        </p:nvSpPr>
        <p:spPr>
          <a:xfrm>
            <a:off x="6642540" y="6074981"/>
            <a:ext cx="6243146" cy="1545024"/>
          </a:xfrm>
          <a:prstGeom prst="rect">
            <a:avLst/>
          </a:prstGeom>
        </p:spPr>
        <p:txBody>
          <a:bodyPr>
            <a:noAutofit/>
          </a:bodyPr>
          <a:lstStyle>
            <a:lvl1pPr marL="274320" indent="-274320" algn="l" defTabSz="109728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9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6888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Landowners</a:t>
            </a:r>
          </a:p>
          <a:p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Cornell Cooperative Extension</a:t>
            </a:r>
          </a:p>
          <a:p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Soil &amp; Water Conservation District</a:t>
            </a:r>
          </a:p>
          <a:p>
            <a:endParaRPr lang="en-US" sz="1600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74012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530" y="611352"/>
            <a:ext cx="13131341" cy="1374203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accent1">
                    <a:lumMod val="50000"/>
                  </a:schemeClr>
                </a:solidFill>
              </a:rPr>
              <a:t>Maximizing community benefit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5117" y="1985555"/>
            <a:ext cx="13043338" cy="5844652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Work to maximize total investment by developer</a:t>
            </a:r>
          </a:p>
          <a:p>
            <a:pPr lvl="1"/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United front</a:t>
            </a:r>
          </a:p>
          <a:p>
            <a:pPr lvl="2"/>
            <a:r>
              <a:rPr lang="en-US" sz="248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Local players negotiate and develop strategy before </a:t>
            </a:r>
            <a:br>
              <a:rPr lang="en-US" sz="248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</a:br>
            <a:r>
              <a:rPr lang="en-US" sz="248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meeting with developer</a:t>
            </a:r>
          </a:p>
          <a:p>
            <a:pPr lvl="1"/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Spell out policy and expectations to developer up front</a:t>
            </a:r>
          </a:p>
          <a:p>
            <a:pPr lvl="1"/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Communicate plan for funds to community</a:t>
            </a:r>
          </a:p>
          <a:p>
            <a:pPr lvl="1"/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Maximize the size of the “pie” …… Total Spend</a:t>
            </a:r>
          </a:p>
          <a:p>
            <a:pPr lvl="1"/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Work together to determine optimum split of the </a:t>
            </a:r>
            <a:b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</a:b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pie to maximize community benefits</a:t>
            </a:r>
          </a:p>
          <a:p>
            <a:pPr lvl="2"/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Community </a:t>
            </a:r>
          </a:p>
          <a:p>
            <a:pPr lvl="2"/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Infrastructure</a:t>
            </a:r>
          </a:p>
        </p:txBody>
      </p:sp>
      <p:pic>
        <p:nvPicPr>
          <p:cNvPr id="9" name="Picture 8" descr="A vintage weighing scales">
            <a:extLst>
              <a:ext uri="{FF2B5EF4-FFF2-40B4-BE49-F238E27FC236}">
                <a16:creationId xmlns:a16="http://schemas.microsoft.com/office/drawing/2014/main" id="{7B82E6C8-92C7-D24E-5872-BE6D52D2B8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90327" y="399393"/>
            <a:ext cx="1690543" cy="2535815"/>
          </a:xfrm>
          <a:prstGeom prst="rect">
            <a:avLst/>
          </a:prstGeom>
        </p:spPr>
      </p:pic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FB8093EA-7799-B904-A400-9EABB6250A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03042570"/>
              </p:ext>
            </p:extLst>
          </p:nvPr>
        </p:nvGraphicFramePr>
        <p:xfrm>
          <a:off x="12349655" y="5265176"/>
          <a:ext cx="1923393" cy="23788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9F2D4BAD-41C0-D361-B7B8-FAFA602E9B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2209124"/>
              </p:ext>
            </p:extLst>
          </p:nvPr>
        </p:nvGraphicFramePr>
        <p:xfrm>
          <a:off x="10552386" y="5265176"/>
          <a:ext cx="1923393" cy="23788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56EE5B3-28E2-96DC-12FB-ED915C5C6BDB}"/>
              </a:ext>
            </a:extLst>
          </p:cNvPr>
          <p:cNvSpPr txBox="1">
            <a:spLocks/>
          </p:cNvSpPr>
          <p:nvPr/>
        </p:nvSpPr>
        <p:spPr>
          <a:xfrm rot="21286584">
            <a:off x="3921460" y="6543121"/>
            <a:ext cx="7038636" cy="1061978"/>
          </a:xfrm>
          <a:prstGeom prst="rect">
            <a:avLst/>
          </a:prstGeom>
        </p:spPr>
        <p:txBody>
          <a:bodyPr>
            <a:noAutofit/>
          </a:bodyPr>
          <a:lstStyle>
            <a:lvl1pPr marL="274320" indent="-274320" algn="l" defTabSz="109728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9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6888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b="1" i="1" dirty="0">
                <a:solidFill>
                  <a:srgbClr val="0070C0"/>
                </a:solidFill>
                <a:latin typeface="Lora" panose="02000503000000020004" pitchFamily="2" charset="0"/>
              </a:rPr>
              <a:t>How do we use energy project revenue to build future tax base?</a:t>
            </a:r>
            <a:endParaRPr lang="en-US" sz="2800" b="1" i="1" dirty="0">
              <a:solidFill>
                <a:srgbClr val="0070C0"/>
              </a:solidFill>
              <a:latin typeface="Lora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31503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D87B50D-7045-9C34-867B-A2FD05CC9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BB367-5A4F-B58F-5857-61FDD77D1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530" y="611352"/>
            <a:ext cx="13131341" cy="1374203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accent1">
                    <a:lumMod val="50000"/>
                  </a:schemeClr>
                </a:solidFill>
              </a:rPr>
              <a:t>Maximizing community benefit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4260C8-A14E-B69A-E70D-F6CD6CC7C9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3410" y="2039011"/>
            <a:ext cx="6568937" cy="283779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Developer Investment in Community</a:t>
            </a:r>
          </a:p>
          <a:p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PILOT</a:t>
            </a:r>
          </a:p>
          <a:p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HCBA</a:t>
            </a:r>
          </a:p>
          <a:p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Special Projects</a:t>
            </a:r>
          </a:p>
          <a:p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Etc.</a:t>
            </a:r>
          </a:p>
          <a:p>
            <a:endParaRPr lang="en-US" sz="2160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  <a:p>
            <a:endParaRPr lang="en-US" sz="2800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  <a:p>
            <a:pPr marL="1097280" lvl="2" indent="0">
              <a:buNone/>
            </a:pPr>
            <a:endParaRPr lang="en-US" sz="2080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19DA57AB-F716-E6C7-3ECC-550DF7F144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18153197"/>
              </p:ext>
            </p:extLst>
          </p:nvPr>
        </p:nvGraphicFramePr>
        <p:xfrm>
          <a:off x="4361765" y="4152492"/>
          <a:ext cx="3478955" cy="33930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498376D-EDEE-6CA8-CCB1-6E8C9DA56581}"/>
              </a:ext>
            </a:extLst>
          </p:cNvPr>
          <p:cNvSpPr txBox="1">
            <a:spLocks/>
          </p:cNvSpPr>
          <p:nvPr/>
        </p:nvSpPr>
        <p:spPr>
          <a:xfrm>
            <a:off x="7840720" y="2501465"/>
            <a:ext cx="6274676" cy="484526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>
            <a:noAutofit/>
          </a:bodyPr>
          <a:lstStyle>
            <a:lvl1pPr marL="274320" indent="-274320" algn="l" defTabSz="109728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9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6888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Other factors affecting size of “pie”</a:t>
            </a:r>
          </a:p>
          <a:p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Landowner Lease</a:t>
            </a:r>
          </a:p>
          <a:p>
            <a:pPr lvl="1"/>
            <a:r>
              <a:rPr lang="en-US" sz="248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Land use tax adjustment compensation</a:t>
            </a:r>
          </a:p>
          <a:p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Special District Taxes</a:t>
            </a:r>
          </a:p>
          <a:p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Road Maintenance</a:t>
            </a:r>
          </a:p>
          <a:p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Zoning Requirements</a:t>
            </a:r>
          </a:p>
          <a:p>
            <a:pPr lvl="1"/>
            <a:r>
              <a:rPr lang="en-US" sz="248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Fencing &amp; Screening</a:t>
            </a:r>
          </a:p>
          <a:p>
            <a:pPr lvl="1"/>
            <a:r>
              <a:rPr lang="en-US" sz="248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Burying wire</a:t>
            </a:r>
          </a:p>
          <a:p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Etc.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B2049B7-4929-1A72-9B73-17B667C56828}"/>
              </a:ext>
            </a:extLst>
          </p:cNvPr>
          <p:cNvSpPr txBox="1">
            <a:spLocks/>
          </p:cNvSpPr>
          <p:nvPr/>
        </p:nvSpPr>
        <p:spPr>
          <a:xfrm>
            <a:off x="1072089" y="4875924"/>
            <a:ext cx="3352769" cy="2039008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>
            <a:noAutofit/>
          </a:bodyPr>
          <a:lstStyle>
            <a:lvl1pPr marL="274320" indent="-274320" algn="l" defTabSz="109728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9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6888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b="1" dirty="0">
                <a:solidFill>
                  <a:schemeClr val="bg1"/>
                </a:solidFill>
                <a:latin typeface="Lora" panose="02000503000000020004" pitchFamily="2" charset="0"/>
              </a:rPr>
              <a:t>Lewis County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2400" dirty="0">
                <a:solidFill>
                  <a:schemeClr val="bg1"/>
                </a:solidFill>
                <a:latin typeface="Lora" panose="02000503000000020004" pitchFamily="2" charset="0"/>
              </a:rPr>
              <a:t>PILOT + HCBA</a:t>
            </a:r>
          </a:p>
          <a:p>
            <a:r>
              <a:rPr lang="en-US" sz="2400" dirty="0">
                <a:solidFill>
                  <a:schemeClr val="bg1"/>
                </a:solidFill>
                <a:latin typeface="Lora" panose="02000503000000020004" pitchFamily="2" charset="0"/>
              </a:rPr>
              <a:t>Wind: &gt;$9000/MW</a:t>
            </a:r>
          </a:p>
          <a:p>
            <a:r>
              <a:rPr lang="en-US" sz="2400" dirty="0">
                <a:solidFill>
                  <a:schemeClr val="bg1"/>
                </a:solidFill>
                <a:latin typeface="Lora" panose="02000503000000020004" pitchFamily="2" charset="0"/>
              </a:rPr>
              <a:t>Solar: &gt;$7,000/MW</a:t>
            </a:r>
          </a:p>
        </p:txBody>
      </p:sp>
    </p:spTree>
    <p:extLst>
      <p:ext uri="{BB962C8B-B14F-4D97-AF65-F5344CB8AC3E}">
        <p14:creationId xmlns:p14="http://schemas.microsoft.com/office/powerpoint/2010/main" val="4264897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>
          <a:extLst>
            <a:ext uri="{FF2B5EF4-FFF2-40B4-BE49-F238E27FC236}">
              <a16:creationId xmlns:a16="http://schemas.microsoft.com/office/drawing/2014/main" id="{8603BF47-DFCA-9F54-9DCC-FF46E2E9AE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7797EC-9899-3BB1-29D8-83B48B130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530" y="611352"/>
            <a:ext cx="13131341" cy="1374203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accent1">
                    <a:lumMod val="50000"/>
                  </a:schemeClr>
                </a:solidFill>
              </a:rPr>
              <a:t>Host Community Benefit Agreements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9A0C86-D124-9599-4171-AA3234D267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4303" y="2039010"/>
            <a:ext cx="5307726" cy="5633545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Copenhagen Wind Project</a:t>
            </a:r>
          </a:p>
          <a:p>
            <a:pPr lvl="1"/>
            <a:r>
              <a:rPr lang="en-US" sz="248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80 MW project </a:t>
            </a:r>
          </a:p>
          <a:p>
            <a:pPr lvl="1"/>
            <a:r>
              <a:rPr lang="en-US" sz="248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PILOT $8400/MW </a:t>
            </a:r>
          </a:p>
          <a:p>
            <a:pPr lvl="2"/>
            <a:r>
              <a:rPr lang="en-US" sz="216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2.5%/yr </a:t>
            </a:r>
            <a:r>
              <a:rPr lang="en-US" sz="216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↑, 20 years</a:t>
            </a:r>
            <a:endParaRPr lang="en-US" sz="2160" b="1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  <a:p>
            <a:endParaRPr lang="en-US" sz="1000" b="1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  <a:p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Township HCBA</a:t>
            </a:r>
          </a:p>
          <a:p>
            <a:endParaRPr lang="en-US" sz="1000" b="1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  <a:p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HCBA: $400,000 </a:t>
            </a:r>
            <a:b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</a:b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	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split over two payments </a:t>
            </a:r>
            <a:b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</a:b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	in 1</a:t>
            </a:r>
            <a:r>
              <a:rPr lang="en-US" sz="2400" b="1" baseline="3000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st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 5 years</a:t>
            </a:r>
            <a:endParaRPr lang="en-US" sz="2800" b="1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  <a:p>
            <a:endParaRPr lang="en-US" sz="1000" b="1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  <a:p>
            <a:pPr marL="0" indent="0">
              <a:buNone/>
            </a:pPr>
            <a:endParaRPr lang="en-US" sz="2160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  <a:p>
            <a:endParaRPr lang="en-US" sz="2800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  <a:p>
            <a:pPr marL="1097280" lvl="2" indent="0">
              <a:buNone/>
            </a:pPr>
            <a:endParaRPr lang="en-US" sz="2080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11A6A99-C632-ADBA-01D1-D34D86FCA0EB}"/>
              </a:ext>
            </a:extLst>
          </p:cNvPr>
          <p:cNvSpPr txBox="1">
            <a:spLocks/>
          </p:cNvSpPr>
          <p:nvPr/>
        </p:nvSpPr>
        <p:spPr>
          <a:xfrm>
            <a:off x="7951076" y="2039011"/>
            <a:ext cx="5738618" cy="4649888"/>
          </a:xfrm>
          <a:prstGeom prst="rect">
            <a:avLst/>
          </a:prstGeom>
        </p:spPr>
        <p:txBody>
          <a:bodyPr>
            <a:noAutofit/>
          </a:bodyPr>
          <a:lstStyle>
            <a:lvl1pPr marL="274320" indent="-274320" algn="l" defTabSz="109728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9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6888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latin typeface="Lora" panose="02000503000000020004" pitchFamily="2" charset="0"/>
              </a:rPr>
              <a:t>Town established committee to award grants: 	</a:t>
            </a:r>
            <a:r>
              <a:rPr lang="en-US" sz="2800" b="1" i="1" dirty="0">
                <a:solidFill>
                  <a:schemeClr val="accent2">
                    <a:lumMod val="50000"/>
                  </a:schemeClr>
                </a:solidFill>
                <a:latin typeface="Lora" panose="02000503000000020004" pitchFamily="2" charset="0"/>
              </a:rPr>
              <a:t>WIND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Lora" panose="02000503000000020004" pitchFamily="2" charset="0"/>
              </a:rPr>
              <a:t>ENMARK</a:t>
            </a:r>
            <a:endParaRPr lang="en-US" sz="2800" b="1" dirty="0">
              <a:solidFill>
                <a:schemeClr val="accent2">
                  <a:lumMod val="50000"/>
                </a:schemeClr>
              </a:solidFill>
              <a:latin typeface="Lora" panose="02000503000000020004" pitchFamily="2" charset="0"/>
            </a:endParaRPr>
          </a:p>
          <a:p>
            <a:endParaRPr lang="en-US" sz="1200" b="1" dirty="0">
              <a:latin typeface="Lora" panose="02000503000000020004" pitchFamily="2" charset="0"/>
            </a:endParaRPr>
          </a:p>
          <a:p>
            <a:pPr lvl="1"/>
            <a:r>
              <a:rPr lang="en-US" sz="2480" b="1" dirty="0">
                <a:latin typeface="Lora" panose="02000503000000020004" pitchFamily="2" charset="0"/>
              </a:rPr>
              <a:t>Administration?</a:t>
            </a:r>
          </a:p>
          <a:p>
            <a:pPr lvl="1"/>
            <a:endParaRPr lang="en-US" sz="880" b="1" dirty="0">
              <a:latin typeface="Lora" panose="02000503000000020004" pitchFamily="2" charset="0"/>
            </a:endParaRPr>
          </a:p>
          <a:p>
            <a:pPr lvl="1"/>
            <a:r>
              <a:rPr lang="en-US" sz="2480" b="1" dirty="0">
                <a:latin typeface="Lora" panose="02000503000000020004" pitchFamily="2" charset="0"/>
              </a:rPr>
              <a:t>Strategic Investment?</a:t>
            </a:r>
          </a:p>
          <a:p>
            <a:pPr lvl="1"/>
            <a:endParaRPr lang="en-US" sz="880" b="1" dirty="0">
              <a:latin typeface="Lora" panose="02000503000000020004" pitchFamily="2" charset="0"/>
            </a:endParaRPr>
          </a:p>
          <a:p>
            <a:pPr lvl="1"/>
            <a:r>
              <a:rPr lang="en-US" sz="2480" b="1" dirty="0">
                <a:latin typeface="Lora" panose="02000503000000020004" pitchFamily="2" charset="0"/>
              </a:rPr>
              <a:t>Total $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2160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  <a:p>
            <a:endParaRPr lang="en-US" sz="2800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  <a:p>
            <a:pPr marL="1097280" lvl="2" indent="0">
              <a:buFont typeface="Arial" panose="020B0604020202020204" pitchFamily="34" charset="0"/>
              <a:buNone/>
            </a:pPr>
            <a:endParaRPr lang="en-US" sz="2080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1187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5DEC4B4B-031F-EA5F-A072-672753650B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5A7790-9891-22C9-6E39-CBB1A0995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530" y="611352"/>
            <a:ext cx="13131341" cy="1374203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accent1">
                    <a:lumMod val="50000"/>
                  </a:schemeClr>
                </a:solidFill>
              </a:rPr>
              <a:t>Host Community Benefit Agreements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2D0F4B-D165-DB66-F2D7-66A1777721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3410" y="2039010"/>
            <a:ext cx="6322685" cy="5633545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Number 3 Wind Project</a:t>
            </a:r>
          </a:p>
          <a:p>
            <a:pPr lvl="1"/>
            <a:r>
              <a:rPr lang="en-US" sz="248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103.9 MW project </a:t>
            </a:r>
          </a:p>
          <a:p>
            <a:pPr lvl="1"/>
            <a:r>
              <a:rPr lang="en-US" sz="248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PILOT: $8000/MW </a:t>
            </a:r>
          </a:p>
          <a:p>
            <a:pPr lvl="2"/>
            <a:r>
              <a:rPr lang="en-US" sz="216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1.5%/yr </a:t>
            </a:r>
            <a:r>
              <a:rPr lang="en-US" sz="216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↑, 30 years</a:t>
            </a:r>
            <a:endParaRPr lang="en-US" sz="2160" b="1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  <a:p>
            <a:endParaRPr lang="en-US" sz="1000" b="1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  <a:p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Countywide HCBA</a:t>
            </a:r>
          </a:p>
          <a:p>
            <a:pPr lvl="1"/>
            <a:r>
              <a:rPr lang="en-US" sz="248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Lewis County Development Corp</a:t>
            </a:r>
          </a:p>
          <a:p>
            <a:endParaRPr lang="en-US" sz="1000" b="1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  <a:p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HCBA: $150,000/yr for 30 years</a:t>
            </a:r>
          </a:p>
          <a:p>
            <a:pPr lvl="2"/>
            <a:r>
              <a:rPr lang="en-US" sz="216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1.5%/yr </a:t>
            </a:r>
            <a:r>
              <a:rPr lang="en-US" sz="216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  <a:ea typeface="Calibri" panose="020F0502020204030204" pitchFamily="34" charset="0"/>
                <a:cs typeface="Calibri" panose="020F0502020204030204" pitchFamily="34" charset="0"/>
              </a:rPr>
              <a:t>↑, 30 years</a:t>
            </a:r>
            <a:endParaRPr lang="en-US" sz="2160" b="1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  <a:p>
            <a:endParaRPr lang="en-US" sz="2800" b="1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  <a:p>
            <a:endParaRPr lang="en-US" sz="1000" b="1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  <a:p>
            <a:pPr marL="0" indent="0">
              <a:buNone/>
            </a:pPr>
            <a:endParaRPr lang="en-US" sz="2160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  <a:p>
            <a:endParaRPr lang="en-US" sz="2800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  <a:p>
            <a:pPr marL="1097280" lvl="2" indent="0">
              <a:buNone/>
            </a:pPr>
            <a:endParaRPr lang="en-US" sz="2080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2688C51-62D4-16AB-0128-C2CD17C75208}"/>
              </a:ext>
            </a:extLst>
          </p:cNvPr>
          <p:cNvSpPr txBox="1">
            <a:spLocks/>
          </p:cNvSpPr>
          <p:nvPr/>
        </p:nvSpPr>
        <p:spPr>
          <a:xfrm rot="20609023">
            <a:off x="7587389" y="3566990"/>
            <a:ext cx="6011886" cy="2090218"/>
          </a:xfrm>
          <a:prstGeom prst="rect">
            <a:avLst/>
          </a:prstGeom>
        </p:spPr>
        <p:txBody>
          <a:bodyPr>
            <a:noAutofit/>
          </a:bodyPr>
          <a:lstStyle>
            <a:lvl1pPr marL="274320" indent="-274320" algn="l" defTabSz="109728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9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6888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000" b="1" i="1" dirty="0">
                <a:solidFill>
                  <a:schemeClr val="accent5">
                    <a:lumMod val="50000"/>
                  </a:schemeClr>
                </a:solidFill>
                <a:latin typeface="Lora" panose="02000503000000020004" pitchFamily="2" charset="0"/>
              </a:rPr>
              <a:t>Lewis County Community Economic Development Program</a:t>
            </a:r>
            <a:endParaRPr lang="en-US" b="1" i="1" dirty="0">
              <a:solidFill>
                <a:schemeClr val="accent5">
                  <a:lumMod val="50000"/>
                </a:schemeClr>
              </a:solidFill>
              <a:latin typeface="Lora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42089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530" y="611352"/>
            <a:ext cx="13131341" cy="1374203"/>
          </a:xfrm>
        </p:spPr>
        <p:txBody>
          <a:bodyPr>
            <a:normAutofit fontScale="90000"/>
          </a:bodyPr>
          <a:lstStyle/>
          <a:p>
            <a:r>
              <a:rPr lang="en-US" sz="6000" dirty="0">
                <a:solidFill>
                  <a:schemeClr val="accent1">
                    <a:lumMod val="50000"/>
                  </a:schemeClr>
                </a:solidFill>
              </a:rPr>
              <a:t>Lewis County </a:t>
            </a:r>
            <a:r>
              <a:rPr lang="en-US" sz="6000" b="1" i="1" dirty="0">
                <a:solidFill>
                  <a:schemeClr val="accent1">
                    <a:lumMod val="50000"/>
                  </a:schemeClr>
                </a:solidFill>
              </a:rPr>
              <a:t>Community Economic 							Development Program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5117" y="2385848"/>
            <a:ext cx="13043338" cy="4887312"/>
          </a:xfrm>
        </p:spPr>
        <p:txBody>
          <a:bodyPr>
            <a:noAutofit/>
          </a:bodyPr>
          <a:lstStyle/>
          <a:p>
            <a:endParaRPr lang="en-US" sz="2800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  <a:p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Negotiate to maximize total payment to community</a:t>
            </a:r>
          </a:p>
          <a:p>
            <a:r>
              <a:rPr lang="en-US" sz="264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Central administration by Naturally Lewis, Inc.</a:t>
            </a:r>
          </a:p>
          <a:p>
            <a:pPr lvl="1"/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Independent committee (appointed by LCDC) reviews grant applications and allocates funds</a:t>
            </a:r>
            <a:endParaRPr lang="en-US" sz="4000" b="1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  <a:p>
            <a:r>
              <a:rPr lang="en-US" sz="264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Community Impact AND Infrastructure</a:t>
            </a:r>
          </a:p>
          <a:p>
            <a:r>
              <a:rPr lang="en-US" sz="264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Annual grant programs open to anyone in county</a:t>
            </a:r>
            <a:endParaRPr lang="en-US" sz="2440" b="1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  <a:p>
            <a:pPr marL="1005840" lvl="1" indent="-457200">
              <a:buFont typeface="+mj-lt"/>
              <a:buAutoNum type="arabicPeriod"/>
            </a:pPr>
            <a:r>
              <a:rPr lang="en-US" sz="244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Small Things, Big Impact Funds</a:t>
            </a:r>
          </a:p>
          <a:p>
            <a:pPr marL="1005840" lvl="1" indent="-457200">
              <a:buFont typeface="+mj-lt"/>
              <a:buAutoNum type="arabicPeriod"/>
            </a:pPr>
            <a:r>
              <a:rPr lang="en-US" sz="244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Building Business Funds</a:t>
            </a:r>
          </a:p>
          <a:p>
            <a:pPr marL="1005840" lvl="1" indent="-457200">
              <a:buFont typeface="+mj-lt"/>
              <a:buAutoNum type="arabicPeriod"/>
            </a:pPr>
            <a:r>
              <a:rPr lang="en-US" sz="244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Community Connection Funds</a:t>
            </a:r>
          </a:p>
          <a:p>
            <a:pPr marL="1005840" lvl="1" indent="-457200">
              <a:buFont typeface="+mj-lt"/>
              <a:buAutoNum type="arabicPeriod"/>
            </a:pPr>
            <a:r>
              <a:rPr lang="en-US" sz="244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Student Pitch Competition </a:t>
            </a:r>
          </a:p>
          <a:p>
            <a:pPr marL="1005840" lvl="1" indent="-457200">
              <a:buFont typeface="+mj-lt"/>
              <a:buAutoNum type="arabicPeriod"/>
            </a:pPr>
            <a:r>
              <a:rPr lang="en-US" sz="244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Business Retention Fund 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(combo funding)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539F5E-9252-745C-EF37-3402DB7D9192}"/>
              </a:ext>
            </a:extLst>
          </p:cNvPr>
          <p:cNvSpPr txBox="1"/>
          <p:nvPr/>
        </p:nvSpPr>
        <p:spPr>
          <a:xfrm rot="20502431">
            <a:off x="7369656" y="5235582"/>
            <a:ext cx="7107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  <a:hlinkClick r:id="rId3"/>
              </a:rPr>
              <a:t>https://naturallylewis.com/support/funding-opportunities</a:t>
            </a:r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517573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5AC39408-3FC1-DC9F-AEBB-DDB6A3FC1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D38D27-6DB0-8302-4E72-28AEF8D90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530" y="611352"/>
            <a:ext cx="13131341" cy="1374203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accent1">
                    <a:lumMod val="50000"/>
                  </a:schemeClr>
                </a:solidFill>
              </a:rPr>
              <a:t>Host Community Benefit Agreements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0110EA-FCE5-1D40-B104-8AC803678E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3410" y="2039010"/>
            <a:ext cx="12633403" cy="4635059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Lewis County utilizing this approach for all current and future projects</a:t>
            </a:r>
          </a:p>
          <a:p>
            <a:pPr lvl="1"/>
            <a:r>
              <a:rPr lang="en-US" sz="248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Multiply benefits by building on single fund</a:t>
            </a:r>
          </a:p>
          <a:p>
            <a:pPr lvl="2"/>
            <a:r>
              <a:rPr lang="en-US" sz="208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Entity with capacity to administer</a:t>
            </a:r>
          </a:p>
          <a:p>
            <a:pPr lvl="1"/>
            <a:r>
              <a:rPr lang="en-US" sz="248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Precedent set for what is possible</a:t>
            </a:r>
          </a:p>
          <a:p>
            <a:pPr lvl="2"/>
            <a:r>
              <a:rPr lang="en-US" sz="216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Creative collaborations to meet needs of local entities</a:t>
            </a:r>
          </a:p>
          <a:p>
            <a:pPr lvl="2"/>
            <a:r>
              <a:rPr lang="en-US" sz="216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Solar has a larger impact on farmland than Wind</a:t>
            </a:r>
          </a:p>
          <a:p>
            <a:pPr lvl="1"/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Strategic vision for funds</a:t>
            </a:r>
          </a:p>
          <a:p>
            <a:pPr lvl="2"/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Building Tax Base</a:t>
            </a:r>
            <a:endParaRPr lang="en-US" sz="800" b="1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  <a:p>
            <a:pPr marL="0" indent="0">
              <a:buNone/>
            </a:pPr>
            <a:endParaRPr lang="en-US" sz="2400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  <a:p>
            <a:endParaRPr lang="en-US" sz="2800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  <a:p>
            <a:pPr marL="1097280" lvl="2" indent="0">
              <a:buNone/>
            </a:pPr>
            <a:endParaRPr lang="en-US" sz="2080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8FCD5B6-467B-5367-C922-B61960347D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94429" y="5209396"/>
            <a:ext cx="4542561" cy="1962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BFF937D-A3AE-AAF2-0FBD-E3CAA0828972}"/>
              </a:ext>
            </a:extLst>
          </p:cNvPr>
          <p:cNvSpPr txBox="1">
            <a:spLocks/>
          </p:cNvSpPr>
          <p:nvPr/>
        </p:nvSpPr>
        <p:spPr>
          <a:xfrm rot="20695771">
            <a:off x="3147065" y="5756564"/>
            <a:ext cx="4957233" cy="1835007"/>
          </a:xfrm>
          <a:prstGeom prst="rect">
            <a:avLst/>
          </a:prstGeom>
        </p:spPr>
        <p:txBody>
          <a:bodyPr anchor="t" anchorCtr="0">
            <a:normAutofit fontScale="92500" lnSpcReduction="10000"/>
          </a:bodyPr>
          <a:lstStyle>
            <a:lvl1pPr algn="l" defTabSz="109728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4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>
                <a:solidFill>
                  <a:schemeClr val="accent2">
                    <a:lumMod val="50000"/>
                  </a:schemeClr>
                </a:solidFill>
              </a:rPr>
              <a:t>“</a:t>
            </a:r>
            <a:r>
              <a:rPr lang="en-US" sz="4800" b="1" i="1" dirty="0">
                <a:solidFill>
                  <a:schemeClr val="accent2">
                    <a:lumMod val="50000"/>
                  </a:schemeClr>
                </a:solidFill>
              </a:rPr>
              <a:t>Don’t use </a:t>
            </a:r>
            <a:br>
              <a:rPr lang="en-US" sz="4800" b="1" i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4800" b="1" i="1" dirty="0">
                <a:solidFill>
                  <a:schemeClr val="accent2">
                    <a:lumMod val="50000"/>
                  </a:schemeClr>
                </a:solidFill>
              </a:rPr>
              <a:t>grant money </a:t>
            </a:r>
            <a:br>
              <a:rPr lang="en-US" sz="4800" b="1" i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4800" b="1" i="1" dirty="0">
                <a:solidFill>
                  <a:schemeClr val="accent2">
                    <a:lumMod val="50000"/>
                  </a:schemeClr>
                </a:solidFill>
              </a:rPr>
              <a:t>to buy groceries”</a:t>
            </a:r>
          </a:p>
        </p:txBody>
      </p:sp>
    </p:spTree>
    <p:extLst>
      <p:ext uri="{BB962C8B-B14F-4D97-AF65-F5344CB8AC3E}">
        <p14:creationId xmlns:p14="http://schemas.microsoft.com/office/powerpoint/2010/main" val="30092703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4D9AC0CD-ED92-0ABE-CFB1-B1C4B5AD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B7878-CE5F-CCF8-6B1B-AD76CB1FF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530" y="611352"/>
            <a:ext cx="13131341" cy="1374203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accent1">
                    <a:lumMod val="50000"/>
                  </a:schemeClr>
                </a:solidFill>
              </a:rPr>
              <a:t>Agriculture &amp; HCBA’s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3F33D8-B633-E4CE-1ACA-72A670EECC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3411" y="2039010"/>
            <a:ext cx="6421790" cy="5633545"/>
          </a:xfrm>
        </p:spPr>
        <p:txBody>
          <a:bodyPr>
            <a:noAutofit/>
          </a:bodyPr>
          <a:lstStyle/>
          <a:p>
            <a:r>
              <a:rPr lang="en-US" sz="312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Solar is competing with Ag land</a:t>
            </a:r>
          </a:p>
          <a:p>
            <a:pPr lvl="1"/>
            <a:r>
              <a:rPr lang="en-US" sz="272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Land for food production</a:t>
            </a:r>
          </a:p>
          <a:p>
            <a:pPr lvl="1"/>
            <a:r>
              <a:rPr lang="en-US" sz="272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Productivity of land </a:t>
            </a:r>
          </a:p>
          <a:p>
            <a:pPr lvl="1"/>
            <a:r>
              <a:rPr lang="en-US" sz="272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Cost of remaining Ag land</a:t>
            </a:r>
          </a:p>
          <a:p>
            <a:pPr lvl="1"/>
            <a:r>
              <a:rPr lang="en-US" sz="272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Local Ag Infrastructure </a:t>
            </a:r>
          </a:p>
          <a:p>
            <a:pPr lvl="2"/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Critical mass</a:t>
            </a:r>
            <a:endParaRPr lang="en-US" sz="2800" b="1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  <a:p>
            <a:pPr marL="1097280" lvl="2" indent="0">
              <a:buNone/>
            </a:pPr>
            <a:endParaRPr lang="en-US" sz="2080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0C3947F2-19D9-AF03-0E19-DA8C9E5B95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9060582"/>
              </p:ext>
            </p:extLst>
          </p:nvPr>
        </p:nvGraphicFramePr>
        <p:xfrm>
          <a:off x="9319364" y="1014608"/>
          <a:ext cx="4561507" cy="22312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12">
                  <a:extLst>
                    <a:ext uri="{9D8B030D-6E8A-4147-A177-3AD203B41FA5}">
                      <a16:colId xmlns:a16="http://schemas.microsoft.com/office/drawing/2014/main" val="824937283"/>
                    </a:ext>
                  </a:extLst>
                </a:gridCol>
                <a:gridCol w="3189895">
                  <a:extLst>
                    <a:ext uri="{9D8B030D-6E8A-4147-A177-3AD203B41FA5}">
                      <a16:colId xmlns:a16="http://schemas.microsoft.com/office/drawing/2014/main" val="3010918910"/>
                    </a:ext>
                  </a:extLst>
                </a:gridCol>
              </a:tblGrid>
              <a:tr h="429971">
                <a:tc>
                  <a:txBody>
                    <a:bodyPr/>
                    <a:lstStyle/>
                    <a:p>
                      <a:r>
                        <a:rPr lang="en-US" sz="2400" b="1" dirty="0"/>
                        <a:t>Soil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Yield Index, Corn Grain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1791306"/>
                  </a:ext>
                </a:extLst>
              </a:tr>
              <a:tr h="429971">
                <a:tc>
                  <a:txBody>
                    <a:bodyPr/>
                    <a:lstStyle/>
                    <a:p>
                      <a:r>
                        <a:rPr lang="en-US" sz="2400" b="1" dirty="0"/>
                        <a:t>Adams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140 bushel/acre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1028349"/>
                  </a:ext>
                </a:extLst>
              </a:tr>
              <a:tr h="429971">
                <a:tc>
                  <a:txBody>
                    <a:bodyPr/>
                    <a:lstStyle/>
                    <a:p>
                      <a:r>
                        <a:rPr lang="en-US" sz="2400" b="1" dirty="0"/>
                        <a:t>Croghan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150 bushel/acre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175545"/>
                  </a:ext>
                </a:extLst>
              </a:tr>
              <a:tr h="429971">
                <a:tc>
                  <a:txBody>
                    <a:bodyPr/>
                    <a:lstStyle/>
                    <a:p>
                      <a:r>
                        <a:rPr lang="en-US" sz="2400" b="1" dirty="0" err="1"/>
                        <a:t>Nellis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165 bushel/acre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8368372"/>
                  </a:ext>
                </a:extLst>
              </a:tr>
              <a:tr h="402409">
                <a:tc gridSpan="2"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Source: Cornell University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8984930"/>
                  </a:ext>
                </a:extLst>
              </a:tr>
            </a:tbl>
          </a:graphicData>
        </a:graphic>
      </p:graphicFrame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C7BCA9D-21A6-03D5-3C75-E6182D1A3028}"/>
              </a:ext>
            </a:extLst>
          </p:cNvPr>
          <p:cNvSpPr txBox="1">
            <a:spLocks/>
          </p:cNvSpPr>
          <p:nvPr/>
        </p:nvSpPr>
        <p:spPr>
          <a:xfrm>
            <a:off x="6894785" y="3662855"/>
            <a:ext cx="6842203" cy="374693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>
            <a:noAutofit/>
          </a:bodyPr>
          <a:lstStyle>
            <a:lvl1pPr marL="274320" indent="-274320" algn="l" defTabSz="109728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9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6888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Funds to keep farms competitive</a:t>
            </a:r>
          </a:p>
          <a:p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Protect our most productive land</a:t>
            </a:r>
          </a:p>
          <a:p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Enhance land with greater potential</a:t>
            </a:r>
          </a:p>
          <a:p>
            <a:pPr lvl="1"/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USDA classification: Prime if Drained</a:t>
            </a:r>
          </a:p>
          <a:p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Retain/Maintain Ag Infrastructure</a:t>
            </a:r>
          </a:p>
          <a:p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Supply Chain &amp; Markets</a:t>
            </a:r>
          </a:p>
          <a:p>
            <a:pPr lvl="1"/>
            <a:r>
              <a:rPr lang="en-US" sz="248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Agrivoltaics?</a:t>
            </a:r>
          </a:p>
          <a:p>
            <a:pPr marL="1097280" lvl="2" indent="0">
              <a:buFont typeface="Arial" panose="020B0604020202020204" pitchFamily="34" charset="0"/>
              <a:buNone/>
            </a:pPr>
            <a:endParaRPr lang="en-US" sz="2080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F9FBBA5-F7A0-1DCE-CDCE-4C5F8AB50AF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5766" y="5446759"/>
            <a:ext cx="3358069" cy="251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38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96831817-0926-51EE-E2A5-031E711589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CB5B4D-2FDA-8BDF-A4BE-332F25E22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530" y="611352"/>
            <a:ext cx="13131341" cy="1374203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accent1">
                    <a:lumMod val="50000"/>
                  </a:schemeClr>
                </a:solidFill>
              </a:rPr>
              <a:t>NYS Agriculture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589F99AF-5CFA-19D3-833E-89524EE8502E}"/>
              </a:ext>
            </a:extLst>
          </p:cNvPr>
          <p:cNvGraphicFramePr>
            <a:graphicFrameLocks noGrp="1"/>
          </p:cNvGraphicFramePr>
          <p:nvPr/>
        </p:nvGraphicFramePr>
        <p:xfrm>
          <a:off x="1657430" y="4114800"/>
          <a:ext cx="11087603" cy="3273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4422">
                  <a:extLst>
                    <a:ext uri="{9D8B030D-6E8A-4147-A177-3AD203B41FA5}">
                      <a16:colId xmlns:a16="http://schemas.microsoft.com/office/drawing/2014/main" val="396235243"/>
                    </a:ext>
                  </a:extLst>
                </a:gridCol>
                <a:gridCol w="2433384">
                  <a:extLst>
                    <a:ext uri="{9D8B030D-6E8A-4147-A177-3AD203B41FA5}">
                      <a16:colId xmlns:a16="http://schemas.microsoft.com/office/drawing/2014/main" val="1739186489"/>
                    </a:ext>
                  </a:extLst>
                </a:gridCol>
                <a:gridCol w="2712448">
                  <a:extLst>
                    <a:ext uri="{9D8B030D-6E8A-4147-A177-3AD203B41FA5}">
                      <a16:colId xmlns:a16="http://schemas.microsoft.com/office/drawing/2014/main" val="1147562682"/>
                    </a:ext>
                  </a:extLst>
                </a:gridCol>
                <a:gridCol w="2445785">
                  <a:extLst>
                    <a:ext uri="{9D8B030D-6E8A-4147-A177-3AD203B41FA5}">
                      <a16:colId xmlns:a16="http://schemas.microsoft.com/office/drawing/2014/main" val="3678956514"/>
                    </a:ext>
                  </a:extLst>
                </a:gridCol>
                <a:gridCol w="1901564">
                  <a:extLst>
                    <a:ext uri="{9D8B030D-6E8A-4147-A177-3AD203B41FA5}">
                      <a16:colId xmlns:a16="http://schemas.microsoft.com/office/drawing/2014/main" val="32418838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Census 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NYS Farm Numbers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Market Value of Ag Products Sold, $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NYS Land in Farms,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 year change, acres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41025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30,650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8,037,292,000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6,502,286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-363,885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9194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33,438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5,369,212,000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6,866,171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-317,405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81774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2012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35,537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5,415,125,000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7,183,576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+8,833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7411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2007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36,352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4,418,634,000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7,174,743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-486,226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41775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2002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37,255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3,117,834,000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7,660,969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-127,272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61306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1997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38,264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2,930,569,000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7,788,241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8483489"/>
                  </a:ext>
                </a:extLst>
              </a:tr>
            </a:tbl>
          </a:graphicData>
        </a:graphic>
      </p:graphicFrame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076ECB2-AAA2-251E-F2C2-E5C265DE4303}"/>
              </a:ext>
            </a:extLst>
          </p:cNvPr>
          <p:cNvSpPr txBox="1">
            <a:spLocks/>
          </p:cNvSpPr>
          <p:nvPr/>
        </p:nvSpPr>
        <p:spPr>
          <a:xfrm>
            <a:off x="749528" y="1848920"/>
            <a:ext cx="12903409" cy="2092459"/>
          </a:xfrm>
          <a:prstGeom prst="rect">
            <a:avLst/>
          </a:prstGeom>
        </p:spPr>
        <p:txBody>
          <a:bodyPr>
            <a:noAutofit/>
          </a:bodyPr>
          <a:lstStyle>
            <a:lvl1pPr marL="274320" indent="-274320" algn="l" defTabSz="109728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9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6888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Last 25 years: 1,285,955 acres left agriculture in NYS</a:t>
            </a:r>
          </a:p>
          <a:p>
            <a:pPr lvl="1"/>
            <a:r>
              <a:rPr lang="en-US" sz="248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Returning low productivity land to nature has many ecological benefits</a:t>
            </a:r>
          </a:p>
          <a:p>
            <a:pPr lvl="2"/>
            <a:r>
              <a:rPr lang="en-US" sz="216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can have economic consequences to local economies</a:t>
            </a:r>
          </a:p>
          <a:p>
            <a:pPr lvl="1"/>
            <a:r>
              <a:rPr lang="en-US" sz="248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Loss of </a:t>
            </a:r>
            <a:r>
              <a:rPr lang="en-US" sz="248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high productivity land </a:t>
            </a:r>
            <a:r>
              <a:rPr lang="en-US" sz="248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challenges the environmental viability of our food system &amp; viability of local economies reliant on agriculture</a:t>
            </a:r>
          </a:p>
        </p:txBody>
      </p:sp>
    </p:spTree>
    <p:extLst>
      <p:ext uri="{BB962C8B-B14F-4D97-AF65-F5344CB8AC3E}">
        <p14:creationId xmlns:p14="http://schemas.microsoft.com/office/powerpoint/2010/main" val="17276955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field with solar panels and trees in the background&#10;&#10;AI-generated content may be incorrect.">
            <a:extLst>
              <a:ext uri="{FF2B5EF4-FFF2-40B4-BE49-F238E27FC236}">
                <a16:creationId xmlns:a16="http://schemas.microsoft.com/office/drawing/2014/main" id="{945DB815-ADBA-95CA-FCE5-799349C8AB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-295697"/>
            <a:ext cx="14630400" cy="82296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627476" y="5883032"/>
            <a:ext cx="4728021" cy="1526761"/>
          </a:xfrm>
          <a:prstGeom prst="ellipse">
            <a:avLst/>
          </a:prstGeom>
          <a:solidFill>
            <a:srgbClr val="0070C0"/>
          </a:solidFill>
        </p:spPr>
        <p:txBody>
          <a:bodyPr>
            <a:normAutofit fontScale="40000" lnSpcReduction="20000"/>
          </a:bodyPr>
          <a:lstStyle/>
          <a:p>
            <a:pPr algn="ctr"/>
            <a:endParaRPr lang="en-US" altLang="en-US" sz="11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en-US" altLang="en-US" sz="5100" b="1" dirty="0">
                <a:solidFill>
                  <a:schemeClr val="bg1"/>
                </a:solidFill>
              </a:rPr>
              <a:t>Joe Lawrence, MSc, CCA</a:t>
            </a:r>
          </a:p>
          <a:p>
            <a:pPr algn="ctr"/>
            <a:r>
              <a:rPr lang="en-US" altLang="en-US" sz="5100" b="1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jrl65@cornell.edu</a:t>
            </a:r>
            <a:br>
              <a:rPr lang="en-US" altLang="en-US" sz="3900" b="1" dirty="0">
                <a:solidFill>
                  <a:schemeClr val="bg1"/>
                </a:solidFill>
              </a:rPr>
            </a:br>
            <a:endParaRPr lang="en-US" altLang="en-US" sz="3600" b="1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" y="295697"/>
            <a:ext cx="14630399" cy="1305619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09728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8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09728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9600" b="1" i="1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23608833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530" y="611352"/>
            <a:ext cx="13131341" cy="1374203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accent1">
                    <a:lumMod val="50000"/>
                  </a:schemeClr>
                </a:solidFill>
              </a:rPr>
              <a:t>Economic Impact: Dairy &amp; Solar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6137" y="1577788"/>
            <a:ext cx="10363201" cy="626292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Dairy</a:t>
            </a:r>
          </a:p>
          <a:p>
            <a:pPr lvl="1"/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Tight margins – much (sometimes all) gross revenue spent to maintain farm</a:t>
            </a:r>
          </a:p>
          <a:p>
            <a:pPr lvl="1"/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Lewis County: $1 change in milk price =  +/- ~$20,000 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per day 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in gross milk income  (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Yearly swings in milk price can be large [last year: $5 per hundred weight])</a:t>
            </a:r>
          </a:p>
          <a:p>
            <a:pPr lvl="1"/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Milk Production</a:t>
            </a:r>
          </a:p>
          <a:p>
            <a:pPr lvl="1"/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Soil Productivity</a:t>
            </a:r>
          </a:p>
          <a:p>
            <a:r>
              <a:rPr lang="en-US" sz="248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Gross revenue from milk sales</a:t>
            </a:r>
          </a:p>
          <a:p>
            <a:pPr lvl="1"/>
            <a:r>
              <a:rPr lang="en-US" sz="216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Economic multiplier of dairy</a:t>
            </a:r>
          </a:p>
          <a:p>
            <a:pPr lvl="1"/>
            <a:r>
              <a:rPr lang="en-US" sz="216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One Acre supporting a dairy cow ($4,000-6,000 in economic activity)</a:t>
            </a:r>
          </a:p>
          <a:p>
            <a:pPr marL="0" indent="0">
              <a:buNone/>
            </a:pPr>
            <a:endParaRPr lang="en-US" sz="1000" b="1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  <a:p>
            <a:pPr marL="0" indent="0">
              <a:buNone/>
            </a:pP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Solar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 </a:t>
            </a:r>
          </a:p>
          <a:p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Lease to Landowner 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(~$1,000 +/-)</a:t>
            </a:r>
          </a:p>
          <a:p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Payment in Lieu of Taxes (PILOT) </a:t>
            </a:r>
            <a:br>
              <a:rPr lang="en-US" sz="240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</a:b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for local municipalities 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(~$5000 - $7000/MW……$1,000 +/- per acre)</a:t>
            </a:r>
            <a:endParaRPr lang="en-US" sz="2400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  <a:p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Temporary Construction Jobs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AC0FC1-95F2-40AC-B32A-DDCC60243F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19337" y="179913"/>
            <a:ext cx="2942893" cy="2207170"/>
          </a:xfrm>
          <a:prstGeom prst="rect">
            <a:avLst/>
          </a:prstGeom>
        </p:spPr>
      </p:pic>
      <p:pic>
        <p:nvPicPr>
          <p:cNvPr id="5" name="Picture 4" descr="A picture containing grass, outdoor, sky, field&#10;&#10;Description automatically generated">
            <a:extLst>
              <a:ext uri="{FF2B5EF4-FFF2-40B4-BE49-F238E27FC236}">
                <a16:creationId xmlns:a16="http://schemas.microsoft.com/office/drawing/2014/main" id="{DCD745CD-2B6B-C05B-D03E-CA8E68D692F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01301" y="5517371"/>
            <a:ext cx="4060930" cy="2565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6407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629900E-BF6A-6E8C-2FFB-AC87E56988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4248" y="1500150"/>
            <a:ext cx="3764321" cy="622063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E475F76-2EC5-5770-7935-64FFA1BC75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715" y="1500150"/>
            <a:ext cx="5237982" cy="622063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DC80C58-6AD4-4AB1-832C-8544567C0424}"/>
              </a:ext>
            </a:extLst>
          </p:cNvPr>
          <p:cNvSpPr txBox="1"/>
          <p:nvPr/>
        </p:nvSpPr>
        <p:spPr>
          <a:xfrm>
            <a:off x="8620162" y="7520094"/>
            <a:ext cx="5473562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hlinkClick r:id="rId5"/>
              </a:rPr>
              <a:t>https://tughill.org/agriculture-solar-calculator/</a:t>
            </a:r>
            <a:endParaRPr lang="en-US" sz="2000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0D7509E-4119-467F-8755-AA4B1359F007}"/>
              </a:ext>
            </a:extLst>
          </p:cNvPr>
          <p:cNvSpPr txBox="1">
            <a:spLocks/>
          </p:cNvSpPr>
          <p:nvPr/>
        </p:nvSpPr>
        <p:spPr>
          <a:xfrm>
            <a:off x="11356943" y="2874575"/>
            <a:ext cx="3087922" cy="2166108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txBody>
          <a:bodyPr>
            <a:noAutofit/>
          </a:bodyPr>
          <a:lstStyle>
            <a:lvl1pPr marL="274320" indent="-274320" algn="l" defTabSz="109728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9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6888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sz="1000" b="1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Model Inputs</a:t>
            </a:r>
          </a:p>
          <a:p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Interactive Spreadsheet</a:t>
            </a:r>
          </a:p>
          <a:p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Farm Specific</a:t>
            </a:r>
          </a:p>
          <a:p>
            <a:endParaRPr lang="en-US" sz="800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  <a:p>
            <a:pPr marL="548640" lvl="1" indent="0">
              <a:buFont typeface="Arial" panose="020B0604020202020204" pitchFamily="34" charset="0"/>
              <a:buNone/>
            </a:pPr>
            <a:endParaRPr lang="en-US" sz="2480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AC7905D-77B7-25BC-2E59-F33BF2E3F720}"/>
              </a:ext>
            </a:extLst>
          </p:cNvPr>
          <p:cNvSpPr/>
          <p:nvPr/>
        </p:nvSpPr>
        <p:spPr>
          <a:xfrm>
            <a:off x="4088523" y="3069995"/>
            <a:ext cx="1734207" cy="24173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3FC204D-6F51-0421-0C55-3BAF1A443D44}"/>
              </a:ext>
            </a:extLst>
          </p:cNvPr>
          <p:cNvSpPr/>
          <p:nvPr/>
        </p:nvSpPr>
        <p:spPr>
          <a:xfrm>
            <a:off x="4067504" y="3928813"/>
            <a:ext cx="1734207" cy="24173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57BC2F-E350-28F1-379C-5070DDEEB18C}"/>
              </a:ext>
            </a:extLst>
          </p:cNvPr>
          <p:cNvSpPr/>
          <p:nvPr/>
        </p:nvSpPr>
        <p:spPr>
          <a:xfrm>
            <a:off x="9119698" y="3522059"/>
            <a:ext cx="1734207" cy="24173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CC2979F-EAEA-F958-4A0A-6CCE4C09A871}"/>
              </a:ext>
            </a:extLst>
          </p:cNvPr>
          <p:cNvSpPr/>
          <p:nvPr/>
        </p:nvSpPr>
        <p:spPr>
          <a:xfrm>
            <a:off x="4088523" y="2386943"/>
            <a:ext cx="1986455" cy="24173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0A0A87D-1CEF-E85A-2335-77F2786E2A4B}"/>
              </a:ext>
            </a:extLst>
          </p:cNvPr>
          <p:cNvSpPr/>
          <p:nvPr/>
        </p:nvSpPr>
        <p:spPr>
          <a:xfrm>
            <a:off x="4099034" y="6149645"/>
            <a:ext cx="1524000" cy="24173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0591E39-B8A1-D7FF-92CA-0FCB9DF7F2F6}"/>
              </a:ext>
            </a:extLst>
          </p:cNvPr>
          <p:cNvSpPr txBox="1">
            <a:spLocks/>
          </p:cNvSpPr>
          <p:nvPr/>
        </p:nvSpPr>
        <p:spPr>
          <a:xfrm>
            <a:off x="749530" y="464210"/>
            <a:ext cx="13131341" cy="97288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109728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8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>
                <a:solidFill>
                  <a:schemeClr val="accent1">
                    <a:lumMod val="50000"/>
                  </a:schemeClr>
                </a:solidFill>
              </a:rPr>
              <a:t>Economic Impact: Dairy &amp; Solar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39B4543-3D7A-5099-B931-A3AE50D9CBAA}"/>
              </a:ext>
            </a:extLst>
          </p:cNvPr>
          <p:cNvSpPr/>
          <p:nvPr/>
        </p:nvSpPr>
        <p:spPr>
          <a:xfrm>
            <a:off x="4088523" y="5040683"/>
            <a:ext cx="2207174" cy="21430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FAC81AF-47A2-CA09-4A46-D500C7F65558}"/>
              </a:ext>
            </a:extLst>
          </p:cNvPr>
          <p:cNvCxnSpPr/>
          <p:nvPr/>
        </p:nvCxnSpPr>
        <p:spPr>
          <a:xfrm>
            <a:off x="1027276" y="4170551"/>
            <a:ext cx="1568778" cy="0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5472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>
          <a:extLst>
            <a:ext uri="{FF2B5EF4-FFF2-40B4-BE49-F238E27FC236}">
              <a16:creationId xmlns:a16="http://schemas.microsoft.com/office/drawing/2014/main" id="{EC2F02CC-1603-24F3-229D-7D31D1435F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9CECF-3EA0-8B98-C9FC-C9CD9F382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530" y="611352"/>
            <a:ext cx="13131341" cy="1374203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accent1">
                    <a:lumMod val="50000"/>
                  </a:schemeClr>
                </a:solidFill>
              </a:rPr>
              <a:t>Potential Cost to Farm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68608F-36C6-EA51-F1EC-53D2ADB7A7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6137" y="2858814"/>
            <a:ext cx="12432863" cy="3699641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Finding new land to replace acres lost to solar</a:t>
            </a:r>
          </a:p>
          <a:p>
            <a:pPr lvl="1"/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Lower productivity soil </a:t>
            </a:r>
          </a:p>
          <a:p>
            <a:pPr lvl="1"/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Still need to feed the same number of cows</a:t>
            </a:r>
          </a:p>
          <a:p>
            <a:pPr lvl="2"/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100 acres @ 18 ton/acre 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 109 acres @ 16.5 tons/acre</a:t>
            </a:r>
            <a:endParaRPr lang="en-US" sz="2400" b="1" dirty="0">
              <a:solidFill>
                <a:schemeClr val="accent5">
                  <a:lumMod val="75000"/>
                </a:schemeClr>
              </a:solidFill>
              <a:latin typeface="Lora" panose="02000503000000020004" pitchFamily="2" charset="0"/>
            </a:endParaRPr>
          </a:p>
          <a:p>
            <a:pPr lvl="1"/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Road miles traveled to field</a:t>
            </a:r>
          </a:p>
          <a:p>
            <a:pPr lvl="1"/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Reduces overall sustainability of food production</a:t>
            </a:r>
            <a:endParaRPr lang="en-US" sz="2400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  <a:p>
            <a:pPr lvl="2"/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 financial </a:t>
            </a:r>
          </a:p>
          <a:p>
            <a:pPr lvl="2"/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environmental 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FD6E491E-C3CC-6C3B-9B45-88462A4C35EC}"/>
              </a:ext>
            </a:extLst>
          </p:cNvPr>
          <p:cNvGraphicFramePr>
            <a:graphicFrameLocks noGrp="1"/>
          </p:cNvGraphicFramePr>
          <p:nvPr/>
        </p:nvGraphicFramePr>
        <p:xfrm>
          <a:off x="9494257" y="466385"/>
          <a:ext cx="4498931" cy="195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2145">
                  <a:extLst>
                    <a:ext uri="{9D8B030D-6E8A-4147-A177-3AD203B41FA5}">
                      <a16:colId xmlns:a16="http://schemas.microsoft.com/office/drawing/2014/main" val="824937283"/>
                    </a:ext>
                  </a:extLst>
                </a:gridCol>
                <a:gridCol w="3366786">
                  <a:extLst>
                    <a:ext uri="{9D8B030D-6E8A-4147-A177-3AD203B41FA5}">
                      <a16:colId xmlns:a16="http://schemas.microsoft.com/office/drawing/2014/main" val="30109189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Soil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Yield Potential for Corn Silage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17913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Adams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15.0 tons/acre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10283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Croghan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16.0 tons/acre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1755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err="1"/>
                        <a:t>Nellis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18.5 tons/acre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8368372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Source: Cornell University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89849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11745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530" y="611352"/>
            <a:ext cx="13131341" cy="1374203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accent1">
                    <a:lumMod val="50000"/>
                  </a:schemeClr>
                </a:solidFill>
              </a:rPr>
              <a:t>“Marginal” Land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6137" y="1839310"/>
            <a:ext cx="12432863" cy="6001408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Farmers definition of marginal land goes beyond soil type. </a:t>
            </a:r>
            <a:endParaRPr lang="en-US" sz="900" i="1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  <a:p>
            <a:pPr lvl="1"/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Economic efficiencies</a:t>
            </a:r>
          </a:p>
          <a:p>
            <a:pPr lvl="2"/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Distance from farmstead</a:t>
            </a:r>
          </a:p>
          <a:p>
            <a:pPr lvl="3"/>
            <a:r>
              <a:rPr lang="en-US" sz="208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Hauling both direction</a:t>
            </a:r>
          </a:p>
          <a:p>
            <a:pPr lvl="2"/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Shape of fields</a:t>
            </a:r>
          </a:p>
          <a:p>
            <a:pPr lvl="2"/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Field Access</a:t>
            </a:r>
          </a:p>
          <a:p>
            <a:pPr lvl="2"/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Neighbor Considerations</a:t>
            </a:r>
          </a:p>
          <a:p>
            <a:pPr lvl="1"/>
            <a:endParaRPr lang="en-US" sz="900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  <a:p>
            <a:pPr lvl="1"/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Soils</a:t>
            </a:r>
          </a:p>
          <a:p>
            <a:pPr lvl="2"/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Acres per cow</a:t>
            </a:r>
          </a:p>
          <a:p>
            <a:pPr lvl="3"/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&lt;2 acres per cow</a:t>
            </a:r>
          </a:p>
          <a:p>
            <a:pPr lvl="3"/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&gt;3 acres per cow</a:t>
            </a:r>
          </a:p>
          <a:p>
            <a:pPr lvl="2"/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Crop Yield Potential</a:t>
            </a:r>
          </a:p>
          <a:p>
            <a:pPr lvl="2"/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Variability in field – manage to lowest common denominator</a:t>
            </a:r>
          </a:p>
          <a:p>
            <a:pPr lvl="1"/>
            <a:endParaRPr lang="en-US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1921B26-7F52-3B65-9E5B-94D4388F4E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4703" y="2644655"/>
            <a:ext cx="6919560" cy="386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8664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474EF51-C23F-59EF-D565-59656A38E1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083" y="1492471"/>
            <a:ext cx="5391159" cy="619934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8592EE1-B54C-4065-F032-9FEDC3C8BD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5745" y="1492471"/>
            <a:ext cx="3774210" cy="623697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DC80C58-6AD4-4AB1-832C-8544567C0424}"/>
              </a:ext>
            </a:extLst>
          </p:cNvPr>
          <p:cNvSpPr txBox="1"/>
          <p:nvPr/>
        </p:nvSpPr>
        <p:spPr>
          <a:xfrm>
            <a:off x="8620162" y="7520094"/>
            <a:ext cx="5473562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hlinkClick r:id="rId5"/>
              </a:rPr>
              <a:t>https://tughill.org/agriculture-solar-calculator/</a:t>
            </a:r>
            <a:endParaRPr lang="en-US" sz="2000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0D7509E-4119-467F-8755-AA4B1359F007}"/>
              </a:ext>
            </a:extLst>
          </p:cNvPr>
          <p:cNvSpPr txBox="1">
            <a:spLocks/>
          </p:cNvSpPr>
          <p:nvPr/>
        </p:nvSpPr>
        <p:spPr>
          <a:xfrm>
            <a:off x="11167581" y="2860715"/>
            <a:ext cx="3087922" cy="2166108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txBody>
          <a:bodyPr>
            <a:noAutofit/>
          </a:bodyPr>
          <a:lstStyle>
            <a:lvl1pPr marL="274320" indent="-274320" algn="l" defTabSz="109728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9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6888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sz="1000" b="1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Model Inputs</a:t>
            </a:r>
          </a:p>
          <a:p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Interactive Spreadsheet</a:t>
            </a:r>
          </a:p>
          <a:p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Farm Specific</a:t>
            </a:r>
          </a:p>
          <a:p>
            <a:endParaRPr lang="en-US" sz="800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  <a:p>
            <a:pPr marL="548640" lvl="1" indent="0">
              <a:buFont typeface="Arial" panose="020B0604020202020204" pitchFamily="34" charset="0"/>
              <a:buNone/>
            </a:pPr>
            <a:endParaRPr lang="en-US" sz="2480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3FC204D-6F51-0421-0C55-3BAF1A443D44}"/>
              </a:ext>
            </a:extLst>
          </p:cNvPr>
          <p:cNvSpPr/>
          <p:nvPr/>
        </p:nvSpPr>
        <p:spPr>
          <a:xfrm>
            <a:off x="4067504" y="3928813"/>
            <a:ext cx="1734207" cy="24173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57BC2F-E350-28F1-379C-5070DDEEB18C}"/>
              </a:ext>
            </a:extLst>
          </p:cNvPr>
          <p:cNvSpPr/>
          <p:nvPr/>
        </p:nvSpPr>
        <p:spPr>
          <a:xfrm>
            <a:off x="9119698" y="3522059"/>
            <a:ext cx="1734207" cy="24173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0591E39-B8A1-D7FF-92CA-0FCB9DF7F2F6}"/>
              </a:ext>
            </a:extLst>
          </p:cNvPr>
          <p:cNvSpPr txBox="1">
            <a:spLocks/>
          </p:cNvSpPr>
          <p:nvPr/>
        </p:nvSpPr>
        <p:spPr>
          <a:xfrm>
            <a:off x="749530" y="464210"/>
            <a:ext cx="13131341" cy="97288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109728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8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>
                <a:solidFill>
                  <a:schemeClr val="accent1">
                    <a:lumMod val="50000"/>
                  </a:schemeClr>
                </a:solidFill>
              </a:rPr>
              <a:t>Economic Impact: Dairy &amp; Solar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FAC81AF-47A2-CA09-4A46-D500C7F65558}"/>
              </a:ext>
            </a:extLst>
          </p:cNvPr>
          <p:cNvCxnSpPr/>
          <p:nvPr/>
        </p:nvCxnSpPr>
        <p:spPr>
          <a:xfrm>
            <a:off x="974726" y="4170551"/>
            <a:ext cx="1568778" cy="0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537D66F3-73BC-C280-3CE3-6C94BB4722EF}"/>
              </a:ext>
            </a:extLst>
          </p:cNvPr>
          <p:cNvSpPr txBox="1"/>
          <p:nvPr/>
        </p:nvSpPr>
        <p:spPr>
          <a:xfrm rot="1643542">
            <a:off x="11240984" y="1143446"/>
            <a:ext cx="2127830" cy="954107"/>
          </a:xfrm>
          <a:prstGeom prst="rect">
            <a:avLst/>
          </a:prstGeom>
          <a:solidFill>
            <a:schemeClr val="accent2">
              <a:lumMod val="50000"/>
            </a:schemeClr>
          </a:solidFill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Soil Productivity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50208CE-D395-173D-5D81-157A785CC1F1}"/>
              </a:ext>
            </a:extLst>
          </p:cNvPr>
          <p:cNvSpPr/>
          <p:nvPr/>
        </p:nvSpPr>
        <p:spPr>
          <a:xfrm>
            <a:off x="3888828" y="4582510"/>
            <a:ext cx="2186151" cy="294290"/>
          </a:xfrm>
          <a:prstGeom prst="ellipse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EE20D04-B869-1B1B-D6EF-3D36D76A0C6B}"/>
              </a:ext>
            </a:extLst>
          </p:cNvPr>
          <p:cNvSpPr/>
          <p:nvPr/>
        </p:nvSpPr>
        <p:spPr>
          <a:xfrm>
            <a:off x="3931976" y="7425859"/>
            <a:ext cx="2186151" cy="294290"/>
          </a:xfrm>
          <a:prstGeom prst="ellipse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5076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530" y="611352"/>
            <a:ext cx="13131341" cy="1374203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accent1">
                    <a:lumMod val="50000"/>
                  </a:schemeClr>
                </a:solidFill>
              </a:rPr>
              <a:t>Lewis County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9528" y="1985555"/>
            <a:ext cx="12104624" cy="5918223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Rural county</a:t>
            </a:r>
          </a:p>
          <a:p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Legacy industries struggling</a:t>
            </a:r>
          </a:p>
          <a:p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Support for Renewable Energy</a:t>
            </a:r>
          </a:p>
          <a:p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Future economic health is based on our natural resources</a:t>
            </a:r>
          </a:p>
          <a:p>
            <a:pPr lvl="1"/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Dairy Industry remains critical contributor to local economy</a:t>
            </a:r>
          </a:p>
          <a:p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Prime soils are a finite resource for food production</a:t>
            </a:r>
          </a:p>
          <a:p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Prime Agricultural Land vs. Open Space Considerations</a:t>
            </a:r>
            <a:endParaRPr lang="en-US" sz="800" b="1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  <a:p>
            <a:endParaRPr lang="en-US" sz="2000" i="1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E9F697-6367-CD7A-032A-612B828557A9}"/>
              </a:ext>
            </a:extLst>
          </p:cNvPr>
          <p:cNvSpPr txBox="1"/>
          <p:nvPr/>
        </p:nvSpPr>
        <p:spPr>
          <a:xfrm rot="20339051">
            <a:off x="8070066" y="5893005"/>
            <a:ext cx="57802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Lora" pitchFamily="2" charset="0"/>
              </a:rPr>
              <a:t>Prime Soils</a:t>
            </a:r>
            <a:r>
              <a:rPr lang="en-US" sz="2800" b="1" dirty="0">
                <a:solidFill>
                  <a:srgbClr val="0070C0"/>
                </a:solidFill>
                <a:latin typeface="Lora" pitchFamily="2" charset="0"/>
                <a:ea typeface="Calibri" panose="020F0502020204030204" pitchFamily="34" charset="0"/>
                <a:cs typeface="Calibri" panose="020F0502020204030204" pitchFamily="34" charset="0"/>
              </a:rPr>
              <a:t> → Food Production</a:t>
            </a:r>
            <a:endParaRPr lang="en-US" sz="2800" b="1" dirty="0">
              <a:solidFill>
                <a:srgbClr val="0070C0"/>
              </a:solidFill>
              <a:latin typeface="Lora" pitchFamily="2" charset="0"/>
            </a:endParaRPr>
          </a:p>
          <a:p>
            <a:r>
              <a:rPr lang="en-US" sz="2800" b="1" dirty="0">
                <a:solidFill>
                  <a:srgbClr val="0070C0"/>
                </a:solidFill>
                <a:latin typeface="Lora" pitchFamily="2" charset="0"/>
              </a:rPr>
              <a:t>Marginal Soils </a:t>
            </a:r>
            <a:r>
              <a:rPr lang="en-US" sz="2800" b="1" dirty="0">
                <a:solidFill>
                  <a:srgbClr val="0070C0"/>
                </a:solidFill>
                <a:latin typeface="Lora" pitchFamily="2" charset="0"/>
                <a:ea typeface="Calibri" panose="020F0502020204030204" pitchFamily="34" charset="0"/>
                <a:cs typeface="Calibri" panose="020F0502020204030204" pitchFamily="34" charset="0"/>
              </a:rPr>
              <a:t>→ Solar</a:t>
            </a:r>
            <a:endParaRPr lang="en-US" sz="2800" b="1" dirty="0">
              <a:solidFill>
                <a:srgbClr val="0070C0"/>
              </a:solidFill>
              <a:latin typeface="Lor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4137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201FD106-2451-E4DF-4420-82A9A9D922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9A6D3-E24B-100D-7960-225C91C21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530" y="611352"/>
            <a:ext cx="13131341" cy="1374203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accent1">
                    <a:lumMod val="50000"/>
                  </a:schemeClr>
                </a:solidFill>
              </a:rPr>
              <a:t>Local Experience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E399B8-63A8-8A37-712B-FDDFF1122B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6958" y="2322786"/>
            <a:ext cx="11636683" cy="5295462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Energy Development offers an infusion of funds</a:t>
            </a:r>
          </a:p>
          <a:p>
            <a:pPr marL="0" indent="0">
              <a:buNone/>
            </a:pPr>
            <a:endParaRPr lang="en-US" sz="1200" b="1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  <a:p>
            <a:pPr marL="0" indent="0">
              <a:buNone/>
            </a:pP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PILOT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 (Payment in Lieu of Taxes)</a:t>
            </a:r>
          </a:p>
          <a:p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Initial wind project PILOT (Lewis Co.)</a:t>
            </a:r>
          </a:p>
          <a:p>
            <a:pPr lvl="2"/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Some municipalities used funds for investment while continuing to gradually increase taxes</a:t>
            </a:r>
          </a:p>
          <a:p>
            <a:pPr lvl="2"/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Others used funds to keep taxes artificially low</a:t>
            </a:r>
          </a:p>
          <a:p>
            <a:pPr lvl="3"/>
            <a:r>
              <a:rPr lang="en-US" sz="248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Scrambling now</a:t>
            </a:r>
          </a:p>
          <a:p>
            <a:pPr marL="1645920" lvl="3" indent="0">
              <a:buNone/>
            </a:pPr>
            <a:endParaRPr lang="en-US" sz="1000" b="1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  <a:p>
            <a:r>
              <a:rPr lang="en-US" sz="296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Growing discrepancy in county (have and have nots)</a:t>
            </a:r>
          </a:p>
          <a:p>
            <a:pPr lvl="1"/>
            <a:r>
              <a:rPr lang="en-US" sz="232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Rural county – population trending down</a:t>
            </a:r>
          </a:p>
          <a:p>
            <a:pPr lvl="1"/>
            <a:endParaRPr lang="en-US" sz="2320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  <a:p>
            <a:pPr lvl="1"/>
            <a:endParaRPr lang="en-US" sz="2480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  <a:p>
            <a:endParaRPr lang="en-US" sz="1000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  <a:p>
            <a:endParaRPr lang="en-US" sz="2800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32103E4-7324-38F7-B3CB-80A933899E5B}"/>
              </a:ext>
            </a:extLst>
          </p:cNvPr>
          <p:cNvSpPr txBox="1">
            <a:spLocks/>
          </p:cNvSpPr>
          <p:nvPr/>
        </p:nvSpPr>
        <p:spPr>
          <a:xfrm rot="842035">
            <a:off x="9421741" y="609969"/>
            <a:ext cx="4957233" cy="1835007"/>
          </a:xfrm>
          <a:prstGeom prst="rect">
            <a:avLst/>
          </a:prstGeom>
        </p:spPr>
        <p:txBody>
          <a:bodyPr anchor="t" anchorCtr="0">
            <a:normAutofit fontScale="92500" lnSpcReduction="10000"/>
          </a:bodyPr>
          <a:lstStyle>
            <a:lvl1pPr algn="l" defTabSz="109728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4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>
                <a:solidFill>
                  <a:schemeClr val="accent2">
                    <a:lumMod val="50000"/>
                  </a:schemeClr>
                </a:solidFill>
              </a:rPr>
              <a:t>“</a:t>
            </a:r>
            <a:r>
              <a:rPr lang="en-US" sz="4800" b="1" i="1" dirty="0">
                <a:solidFill>
                  <a:schemeClr val="accent2">
                    <a:lumMod val="50000"/>
                  </a:schemeClr>
                </a:solidFill>
              </a:rPr>
              <a:t>Don’t use </a:t>
            </a:r>
            <a:br>
              <a:rPr lang="en-US" sz="4800" b="1" i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4800" b="1" i="1" dirty="0">
                <a:solidFill>
                  <a:schemeClr val="accent2">
                    <a:lumMod val="50000"/>
                  </a:schemeClr>
                </a:solidFill>
              </a:rPr>
              <a:t>grant money </a:t>
            </a:r>
            <a:br>
              <a:rPr lang="en-US" sz="4800" b="1" i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4800" b="1" i="1" dirty="0">
                <a:solidFill>
                  <a:schemeClr val="accent2">
                    <a:lumMod val="50000"/>
                  </a:schemeClr>
                </a:solidFill>
              </a:rPr>
              <a:t>to buy groceries”</a:t>
            </a:r>
          </a:p>
        </p:txBody>
      </p:sp>
    </p:spTree>
    <p:extLst>
      <p:ext uri="{BB962C8B-B14F-4D97-AF65-F5344CB8AC3E}">
        <p14:creationId xmlns:p14="http://schemas.microsoft.com/office/powerpoint/2010/main" val="3860288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0F4994-2117-AD44-D1AD-3BA4071956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D1CE0-3CCF-C0DA-B1F6-FD63C191A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530" y="611352"/>
            <a:ext cx="13131341" cy="1374203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accent1">
                    <a:lumMod val="50000"/>
                  </a:schemeClr>
                </a:solidFill>
              </a:rPr>
              <a:t>Renewable Energy in Rural Economies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004D36-6580-9383-D9DA-88374F7F53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6958" y="2322786"/>
            <a:ext cx="11636683" cy="529546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“In some rural counties, clean energy is the largest new source of economic activity, helping stabilize local economies otherwise reliant on agriculture’s unpredictable income streams.”</a:t>
            </a:r>
            <a:endParaRPr lang="en-US" sz="2320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  <a:p>
            <a:endParaRPr lang="en-US" sz="1000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  <a:p>
            <a:pPr marL="0" indent="0">
              <a:buNone/>
            </a:pPr>
            <a:r>
              <a:rPr lang="en-US" dirty="0"/>
              <a:t>“For example, in </a:t>
            </a:r>
            <a:r>
              <a:rPr lang="en-US" dirty="0">
                <a:hlinkClick r:id="rId3"/>
              </a:rPr>
              <a:t>Howard County, Iowa</a:t>
            </a:r>
            <a:r>
              <a:rPr lang="en-US" dirty="0"/>
              <a:t>, wind turbines generated $2.7 million in property tax revenue in 2024, accounting for 14.5% of the county’s total budget“</a:t>
            </a:r>
          </a:p>
          <a:p>
            <a:pPr marL="0" indent="0">
              <a:buNone/>
            </a:pPr>
            <a:endParaRPr lang="en-US" sz="1600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  <a:p>
            <a:pPr marL="0" indent="0">
              <a:buNone/>
            </a:pPr>
            <a:r>
              <a:rPr lang="en-US" sz="1600" dirty="0">
                <a:latin typeface="Lora" panose="02000503000000020004" pitchFamily="2" charset="0"/>
              </a:rPr>
              <a:t>How Wind and Solar Power Supports America's Farms</a:t>
            </a:r>
          </a:p>
          <a:p>
            <a:pPr marL="0" indent="0">
              <a:buNone/>
            </a:pPr>
            <a:r>
              <a:rPr lang="en-US" sz="140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  <a:hlinkClick r:id="rId4"/>
              </a:rPr>
              <a:t>https://www.morningagclips.com/how-wind-and-solar-power-supports-americas-farms/</a:t>
            </a:r>
            <a:endParaRPr lang="en-US" sz="1400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  <a:p>
            <a:pPr marL="0" indent="0">
              <a:buNone/>
            </a:pPr>
            <a:r>
              <a:rPr lang="en-US" sz="1400" dirty="0">
                <a:latin typeface="Lora" panose="02000503000000020004" pitchFamily="2" charset="0"/>
              </a:rPr>
              <a:t>—Paul Mwebaze, Research Economist at the Institute for Sustainability, Energy and Environment, University of Illinois at Urbana-Champaign, The Conversation</a:t>
            </a:r>
          </a:p>
        </p:txBody>
      </p:sp>
    </p:spTree>
    <p:extLst>
      <p:ext uri="{BB962C8B-B14F-4D97-AF65-F5344CB8AC3E}">
        <p14:creationId xmlns:p14="http://schemas.microsoft.com/office/powerpoint/2010/main" val="1901464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46E624D-012B-9742-1DAA-0F061AE7BE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A78BD8-83DD-CB07-E2C5-4F43B7749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531" y="611352"/>
            <a:ext cx="7897890" cy="1374203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accent1">
                    <a:lumMod val="50000"/>
                  </a:schemeClr>
                </a:solidFill>
              </a:rPr>
              <a:t>Lewis County IDA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EA3E13-CFCA-7F28-56C9-510C0560CE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0524" y="1703293"/>
            <a:ext cx="12917214" cy="4823013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Carrot vs. Stick </a:t>
            </a:r>
          </a:p>
          <a:p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Allow Landowner and Developer to still make ultimate decision but provide incentives to avoid prime farmland</a:t>
            </a:r>
          </a:p>
          <a:p>
            <a:pPr lvl="1"/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highest PILOT fee for projects on </a:t>
            </a:r>
            <a:r>
              <a:rPr lang="en-US" sz="2800" u="sng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prime soils 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and </a:t>
            </a:r>
            <a:r>
              <a:rPr lang="en-US" sz="2800" u="sng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actively farmed land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.  </a:t>
            </a:r>
          </a:p>
          <a:p>
            <a:pPr lvl="1"/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Offer discounts for use of marginal soils and/or idle land  </a:t>
            </a:r>
          </a:p>
          <a:p>
            <a:pPr lvl="1"/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Current Base PILOT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 - 100% Prime land + actively farmed = $7500/MW</a:t>
            </a:r>
          </a:p>
          <a:p>
            <a:pPr lvl="2"/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First iteration started at $5,500/MW</a:t>
            </a:r>
          </a:p>
          <a:p>
            <a:pPr lvl="3"/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Based on NY Solar PILOT Toolkit</a:t>
            </a:r>
          </a:p>
          <a:p>
            <a:pPr lvl="3"/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Developers didn’t seem to blink an eye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3E3606-AE31-5726-D2C5-5E1FD7E23F0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31" b="5796"/>
          <a:stretch/>
        </p:blipFill>
        <p:spPr>
          <a:xfrm>
            <a:off x="10024637" y="4976028"/>
            <a:ext cx="4066441" cy="190824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0C0F310-5C61-C440-B9C3-C8399BE83AE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9172" y="7099588"/>
            <a:ext cx="4256349" cy="51865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8C81361-4A6A-7C6C-3EE0-217346F15054}"/>
              </a:ext>
            </a:extLst>
          </p:cNvPr>
          <p:cNvSpPr txBox="1"/>
          <p:nvPr/>
        </p:nvSpPr>
        <p:spPr>
          <a:xfrm>
            <a:off x="1177236" y="6388215"/>
            <a:ext cx="8741936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6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/>
              </a:rPr>
              <a:t>https://naturallylewis.com/growing-opportunities/smart-growth-solar</a:t>
            </a:r>
            <a:r>
              <a:rPr kumimoji="0" lang="en-US" sz="216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15501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F0794535-81A0-E540-492F-53671A89C7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C46CFF-05CB-FD69-CF47-631711507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530" y="611352"/>
            <a:ext cx="13131341" cy="1374203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accent1">
                    <a:lumMod val="50000"/>
                  </a:schemeClr>
                </a:solidFill>
              </a:rPr>
              <a:t>Lewis County IDA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22E576F-EE54-4DB4-0FBB-E18BB12AA4D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8381" y="3963016"/>
            <a:ext cx="8086176" cy="362545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06552D4-1918-83DD-37E4-8BB065707A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9530" y="1745954"/>
            <a:ext cx="8625698" cy="325759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Example PILOT Calculation</a:t>
            </a:r>
          </a:p>
          <a:p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Current Base PILOT</a:t>
            </a:r>
            <a:endParaRPr lang="en-US" sz="2000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  <a:p>
            <a:pPr lvl="1"/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100% Prime land + actively farmed = $7500/MW</a:t>
            </a:r>
          </a:p>
          <a:p>
            <a:pPr lvl="1"/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Idle – not farmed in last 18 months</a:t>
            </a:r>
          </a:p>
          <a:p>
            <a:pPr lvl="1"/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% of Prime Soils determined by county SWCD</a:t>
            </a:r>
            <a:endParaRPr lang="en-US" sz="2400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  <a:p>
            <a:endParaRPr lang="en-US" sz="2800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  <a:p>
            <a:endParaRPr lang="en-US" sz="2400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</p:txBody>
      </p:sp>
      <p:pic>
        <p:nvPicPr>
          <p:cNvPr id="4" name="Picture 3" descr="A satellite view of a solar farm&#10;&#10;Description automatically generated">
            <a:extLst>
              <a:ext uri="{FF2B5EF4-FFF2-40B4-BE49-F238E27FC236}">
                <a16:creationId xmlns:a16="http://schemas.microsoft.com/office/drawing/2014/main" id="{1ADA9EA3-4E5B-8D34-03AC-50401F4AFC0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07224" y="102326"/>
            <a:ext cx="3844795" cy="760948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CDE22DE-FF56-DE3A-D9B7-608D18DC54BB}"/>
              </a:ext>
            </a:extLst>
          </p:cNvPr>
          <p:cNvSpPr txBox="1"/>
          <p:nvPr/>
        </p:nvSpPr>
        <p:spPr>
          <a:xfrm>
            <a:off x="7315200" y="7808543"/>
            <a:ext cx="717856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USDA Web Soil Survey: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/>
              </a:rPr>
              <a:t>https://websoilsurvey.sc.egov.usda.gov/App/HomePage.htm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0389892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0923C076-071A-1B5C-050F-E494F84A7C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C8154F-9108-0AB3-289A-7A0B6350D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530" y="611352"/>
            <a:ext cx="13131341" cy="1374203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accent1">
                    <a:lumMod val="50000"/>
                  </a:schemeClr>
                </a:solidFill>
              </a:rPr>
              <a:t>Limitations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84A1077-AB39-4447-19A6-E3EBB2AAFB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586" y="1745953"/>
            <a:ext cx="6015671" cy="5295977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Develop cost – influence of PILOT</a:t>
            </a:r>
          </a:p>
          <a:p>
            <a:pPr lvl="1"/>
            <a:r>
              <a:rPr lang="en-US" sz="248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PILOT desired to provide budget stability for length of project</a:t>
            </a:r>
          </a:p>
          <a:p>
            <a:pPr lvl="1"/>
            <a:r>
              <a:rPr lang="en-US" sz="248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Proportionally smaller expense relative to </a:t>
            </a:r>
          </a:p>
          <a:p>
            <a:pPr lvl="2"/>
            <a:r>
              <a:rPr lang="en-US" sz="216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Construction</a:t>
            </a:r>
          </a:p>
          <a:p>
            <a:pPr lvl="2"/>
            <a:r>
              <a:rPr lang="en-US" sz="216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Interconnection</a:t>
            </a:r>
          </a:p>
          <a:p>
            <a:pPr lvl="2"/>
            <a:endParaRPr lang="en-US" sz="2160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  <a:p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Factors attributing to marginal vs. optimal farmland – more than just soil type</a:t>
            </a:r>
          </a:p>
          <a:p>
            <a:endParaRPr lang="en-US" sz="2800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  <a:p>
            <a:endParaRPr lang="en-US" sz="2400" dirty="0">
              <a:solidFill>
                <a:schemeClr val="accent6">
                  <a:lumMod val="50000"/>
                </a:schemeClr>
              </a:solidFill>
              <a:latin typeface="Lora" panose="02000503000000020004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D633A5-0D5F-A70D-6711-74AE81E615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9545" y="4330261"/>
            <a:ext cx="6138703" cy="3429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4876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530" y="611352"/>
            <a:ext cx="13131341" cy="1374203"/>
          </a:xfrm>
        </p:spPr>
        <p:txBody>
          <a:bodyPr>
            <a:normAutofit/>
          </a:bodyPr>
          <a:lstStyle/>
          <a:p>
            <a:pPr lvl="2"/>
            <a:r>
              <a:rPr lang="en-US" sz="600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The PILOT “cliff”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24305" y="1730536"/>
            <a:ext cx="10804634" cy="757130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Renewable Energy PILOT’s hit differently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BA4B63D0-784D-E915-7266-1A26EB9C99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14524083"/>
              </p:ext>
            </p:extLst>
          </p:nvPr>
        </p:nvGraphicFramePr>
        <p:xfrm>
          <a:off x="1306574" y="2567586"/>
          <a:ext cx="4968100" cy="26153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0A161E01-44E6-CACC-202E-C25A1B31A9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98055366"/>
              </p:ext>
            </p:extLst>
          </p:nvPr>
        </p:nvGraphicFramePr>
        <p:xfrm>
          <a:off x="7619997" y="2567586"/>
          <a:ext cx="4968100" cy="26153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6B904887-9F3B-3CEF-CD4F-D649922CE177}"/>
              </a:ext>
            </a:extLst>
          </p:cNvPr>
          <p:cNvSpPr txBox="1"/>
          <p:nvPr/>
        </p:nvSpPr>
        <p:spPr>
          <a:xfrm>
            <a:off x="11761072" y="3711633"/>
            <a:ext cx="8828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????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5AA31BB-291A-F7C1-B5C6-1D1AA9BDAA94}"/>
              </a:ext>
            </a:extLst>
          </p:cNvPr>
          <p:cNvSpPr txBox="1">
            <a:spLocks/>
          </p:cNvSpPr>
          <p:nvPr/>
        </p:nvSpPr>
        <p:spPr>
          <a:xfrm>
            <a:off x="7725100" y="5323658"/>
            <a:ext cx="5901558" cy="2294590"/>
          </a:xfrm>
          <a:prstGeom prst="rect">
            <a:avLst/>
          </a:prstGeom>
        </p:spPr>
        <p:txBody>
          <a:bodyPr>
            <a:noAutofit/>
          </a:bodyPr>
          <a:lstStyle>
            <a:lvl1pPr marL="274320" indent="-274320" algn="l" defTabSz="109728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9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6888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Decommission Project?</a:t>
            </a:r>
          </a:p>
          <a:p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Taxable project remaining?</a:t>
            </a:r>
          </a:p>
          <a:p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Re-power and negotiate new PILOT?</a:t>
            </a:r>
          </a:p>
          <a:p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Tax Hike Shock?</a:t>
            </a:r>
          </a:p>
          <a:p>
            <a:pPr lvl="1"/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2% Tax Cap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6738933-EFCF-22AB-FDAB-CE73DDDE798D}"/>
              </a:ext>
            </a:extLst>
          </p:cNvPr>
          <p:cNvSpPr txBox="1">
            <a:spLocks/>
          </p:cNvSpPr>
          <p:nvPr/>
        </p:nvSpPr>
        <p:spPr>
          <a:xfrm>
            <a:off x="1403130" y="5528440"/>
            <a:ext cx="4661336" cy="2028979"/>
          </a:xfrm>
          <a:prstGeom prst="rect">
            <a:avLst/>
          </a:prstGeom>
        </p:spPr>
        <p:txBody>
          <a:bodyPr>
            <a:noAutofit/>
          </a:bodyPr>
          <a:lstStyle>
            <a:lvl1pPr marL="274320" indent="-274320" algn="l" defTabSz="109728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9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6888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2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1752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Lora" panose="02000503000000020004" pitchFamily="2" charset="0"/>
              </a:rPr>
              <a:t>End with taxing jurisdictions receiving full tax rate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5818315-319C-DF5D-095B-B8A1942CA6BD}"/>
              </a:ext>
            </a:extLst>
          </p:cNvPr>
          <p:cNvSpPr txBox="1"/>
          <p:nvPr/>
        </p:nvSpPr>
        <p:spPr>
          <a:xfrm rot="21286116">
            <a:off x="8628993" y="3306650"/>
            <a:ext cx="22597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solidFill>
                  <a:srgbClr val="00B050"/>
                </a:solidFill>
              </a:rPr>
              <a:t>Inflation Escalator</a:t>
            </a:r>
          </a:p>
        </p:txBody>
      </p:sp>
    </p:spTree>
    <p:extLst>
      <p:ext uri="{BB962C8B-B14F-4D97-AF65-F5344CB8AC3E}">
        <p14:creationId xmlns:p14="http://schemas.microsoft.com/office/powerpoint/2010/main" val="3410068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  <p:bldP spid="10" grpId="0"/>
      <p:bldP spid="11" grpId="0"/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O PPT_Template (with sponsors)" id="{BA5F31EE-34E9-4D3F-9E1C-D5D6A030CBA4}" vid="{169A4734-4F20-4571-80F4-9F49CD708A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PRO PPT_Template</Template>
  <TotalTime>15054</TotalTime>
  <Words>1571</Words>
  <Application>Microsoft Office PowerPoint</Application>
  <PresentationFormat>Custom</PresentationFormat>
  <Paragraphs>362</Paragraphs>
  <Slides>25</Slides>
  <Notes>25</Notes>
  <HiddenSlides>7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Arial</vt:lpstr>
      <vt:lpstr>Arial Narrow</vt:lpstr>
      <vt:lpstr>Calibri</vt:lpstr>
      <vt:lpstr>Calibri Light</vt:lpstr>
      <vt:lpstr>Lora</vt:lpstr>
      <vt:lpstr>Work Sans</vt:lpstr>
      <vt:lpstr>Office Theme</vt:lpstr>
      <vt:lpstr>Hosting Renewable Energy Projects Optimizing Community Benefits </vt:lpstr>
      <vt:lpstr>NYS Agriculture</vt:lpstr>
      <vt:lpstr>Lewis County</vt:lpstr>
      <vt:lpstr>Local Experience</vt:lpstr>
      <vt:lpstr>Renewable Energy in Rural Economies</vt:lpstr>
      <vt:lpstr>Lewis County IDA</vt:lpstr>
      <vt:lpstr>Lewis County IDA</vt:lpstr>
      <vt:lpstr>Limitations</vt:lpstr>
      <vt:lpstr>The PILOT “cliff”</vt:lpstr>
      <vt:lpstr>PILOT Escalator / De-escalator</vt:lpstr>
      <vt:lpstr>Why Host Community Benefit Agreements?</vt:lpstr>
      <vt:lpstr>Project Development     Who, What, How</vt:lpstr>
      <vt:lpstr>Maximizing community benefit</vt:lpstr>
      <vt:lpstr>Maximizing community benefit</vt:lpstr>
      <vt:lpstr>Host Community Benefit Agreements</vt:lpstr>
      <vt:lpstr>Host Community Benefit Agreements</vt:lpstr>
      <vt:lpstr>Lewis County Community Economic        Development Program</vt:lpstr>
      <vt:lpstr>Host Community Benefit Agreements</vt:lpstr>
      <vt:lpstr>Agriculture &amp; HCBA’s</vt:lpstr>
      <vt:lpstr>PowerPoint Presentation</vt:lpstr>
      <vt:lpstr>Economic Impact: Dairy &amp; Solar</vt:lpstr>
      <vt:lpstr>PowerPoint Presentation</vt:lpstr>
      <vt:lpstr>Potential Cost to Farm</vt:lpstr>
      <vt:lpstr>“Marginal” Land</vt:lpstr>
      <vt:lpstr>PowerPoint Presentation</vt:lpstr>
    </vt:vector>
  </TitlesOfParts>
  <Company>Cornell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Joe Lawrence</dc:creator>
  <cp:lastModifiedBy>Joe Lawrence</cp:lastModifiedBy>
  <cp:revision>553</cp:revision>
  <cp:lastPrinted>2019-04-02T17:33:58Z</cp:lastPrinted>
  <dcterms:created xsi:type="dcterms:W3CDTF">2017-11-25T18:44:50Z</dcterms:created>
  <dcterms:modified xsi:type="dcterms:W3CDTF">2025-07-30T21:29:23Z</dcterms:modified>
</cp:coreProperties>
</file>