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924" r:id="rId2"/>
    <p:sldId id="1006" r:id="rId3"/>
    <p:sldId id="929" r:id="rId4"/>
    <p:sldId id="977" r:id="rId5"/>
    <p:sldId id="1007" r:id="rId6"/>
    <p:sldId id="934" r:id="rId7"/>
    <p:sldId id="936" r:id="rId8"/>
    <p:sldId id="987" r:id="rId9"/>
    <p:sldId id="973" r:id="rId10"/>
    <p:sldId id="978" r:id="rId11"/>
    <p:sldId id="976" r:id="rId12"/>
    <p:sldId id="953" r:id="rId13"/>
    <p:sldId id="952" r:id="rId14"/>
    <p:sldId id="975" r:id="rId15"/>
    <p:sldId id="979" r:id="rId16"/>
    <p:sldId id="985" r:id="rId17"/>
    <p:sldId id="949" r:id="rId18"/>
    <p:sldId id="986" r:id="rId19"/>
    <p:sldId id="982" r:id="rId20"/>
    <p:sldId id="993" r:id="rId21"/>
    <p:sldId id="988" r:id="rId22"/>
    <p:sldId id="989" r:id="rId23"/>
    <p:sldId id="995" r:id="rId24"/>
    <p:sldId id="996" r:id="rId25"/>
    <p:sldId id="997" r:id="rId26"/>
  </p:sldIdLst>
  <p:sldSz cx="14630400" cy="8229600"/>
  <p:notesSz cx="9296400" cy="7010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90319" autoAdjust="0"/>
  </p:normalViewPr>
  <p:slideViewPr>
    <p:cSldViewPr snapToGrid="0" snapToObjects="1">
      <p:cViewPr varScale="1">
        <p:scale>
          <a:sx n="48" d="100"/>
          <a:sy n="48" d="100"/>
        </p:scale>
        <p:origin x="6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1618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Traditional 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4-45BE-979E-FC8FED14F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994912"/>
        <c:axId val="1927990592"/>
      </c:barChart>
      <c:catAx>
        <c:axId val="19279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0592"/>
        <c:crosses val="autoZero"/>
        <c:auto val="1"/>
        <c:lblAlgn val="ctr"/>
        <c:lblOffset val="100"/>
        <c:noMultiLvlLbl val="0"/>
      </c:catAx>
      <c:valAx>
        <c:axId val="1927990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Energy 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CAC-47C7-9715-420879DE0560}"/>
              </c:ext>
            </c:extLst>
          </c:dPt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25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AC-47C7-9715-420879DE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94912"/>
        <c:axId val="1927990592"/>
      </c:scatterChart>
      <c:valAx>
        <c:axId val="19279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0592"/>
        <c:crosses val="autoZero"/>
        <c:crossBetween val="midCat"/>
      </c:valAx>
      <c:valAx>
        <c:axId val="1927990592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Energy 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2-4FA0-A40D-FDC400B2FF35}"/>
              </c:ext>
            </c:extLst>
          </c:dPt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25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118</c:v>
                </c:pt>
                <c:pt idx="2">
                  <c:v>136</c:v>
                </c:pt>
                <c:pt idx="3">
                  <c:v>116</c:v>
                </c:pt>
                <c:pt idx="4">
                  <c:v>96</c:v>
                </c:pt>
                <c:pt idx="5">
                  <c:v>76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02-4FA0-A40D-FDC400B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94912"/>
        <c:axId val="1927990592"/>
      </c:scatterChart>
      <c:valAx>
        <c:axId val="19279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0592"/>
        <c:crosses val="autoZero"/>
        <c:crossBetween val="midCat"/>
      </c:valAx>
      <c:valAx>
        <c:axId val="1927990592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Energy 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6-4F4C-B00D-CEB4EB109CAD}"/>
              </c:ext>
            </c:extLst>
          </c:dPt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25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86-4F4C-B00D-CEB4EB109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94912"/>
        <c:axId val="1927990592"/>
      </c:scatterChart>
      <c:valAx>
        <c:axId val="19279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0592"/>
        <c:crosses val="autoZero"/>
        <c:crossBetween val="midCat"/>
      </c:valAx>
      <c:valAx>
        <c:axId val="1927990592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9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D-4C29-9628-9545EBBB00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D-4C29-9628-9545EBBB00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1D-4C29-9628-9545EBBB00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1D-4C29-9628-9545EBBB003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1D-4C29-9628-9545EBBB0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5-4E3A-B14B-B35FFDF13F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5-4E3A-B14B-B35FFDF13F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5-4E3A-B14B-B35FFDF13F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5-4E3A-B14B-B35FFDF13F3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3.5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5-4E3A-B14B-B35FFDF1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C-40B0-8B99-F48D7318C1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C-40B0-8B99-F48D7318C1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C-40B0-8B99-F48D7318C1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C-40B0-8B99-F48D7318C1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5-4067-9D96-773A0D56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9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50F7B-B749-B54A-9893-48D85F15D9F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22292A-3F16-C245-AC37-B5F0E0F4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2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6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617D-E7C5-BEAD-04D1-53A3345B2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1459FC-5571-7A31-A305-B8F7B1EEE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BC9B6-CA9F-6CAF-6686-C03670E48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480CD-77A3-4B8F-2A23-08E0D0539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526C-9F2A-B7C5-9BA5-BB1C11252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0B8AF-FCF1-4787-989C-49B7D6307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95CD9-BFC5-1567-3100-A3DEFFD3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977F-BFF2-ACE2-6FA7-5477B6A8B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E8814-9C34-9225-A8C5-C4BBB5B0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1DE65-1E8D-8DED-1E2D-A3AA8FD7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C1F2D-A7B2-C83D-64ED-8A25FC18D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645-798D-736C-EA04-783B8984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86BC-4924-FBBA-BDB2-62A24CD5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B8023-1CA5-F058-2601-DE10A30D3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9C6F4-5B95-10ED-46EE-E73850E02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6815C-D9A3-C615-E83B-3BA3329BE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FE629-9EC7-98EF-FF3E-6756B69F8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5A4AC-B4A9-9454-E859-890BFD1E9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01DBC-656E-5D1D-15C3-1A28D4B5A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CAD86-4C37-8EF3-9AAE-74E5ED068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CDD6C-547E-E342-1537-82302353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B96C30-6DB2-4ACF-AD78-D25E3F55D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11625-E17A-C715-9734-37B22C5BA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69638-60F2-BB9C-F182-3CBC4A9E4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CA7A-B001-4ABE-5EF0-26A166A0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7B1F8-A841-91D5-F9AE-DAB1F53B2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6B9FB-897D-2BEE-C45D-D04AC6644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4B168-1E96-EE81-2C0A-EB8154B7F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0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00FEC-BC92-9C0F-5FAC-0A61F054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0EB6CC-B78D-E3F6-EBE3-9D3F387CF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64A50-5D32-0934-49B5-F8C25E03C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inflation adjustment (from 1997) = $5,178,000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7F98F-FC28-E525-F369-5D10AC32B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13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78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</p:spTree>
    <p:extLst>
      <p:ext uri="{BB962C8B-B14F-4D97-AF65-F5344CB8AC3E}">
        <p14:creationId xmlns:p14="http://schemas.microsoft.com/office/powerpoint/2010/main" val="302427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1BD4-8295-34D9-757E-3BB813C50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3EF7F-FA84-39AE-CCEC-56EDBBE81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E1539-F889-BD08-6B79-5DB769A0C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2661-124E-BE16-1CAD-5C150186A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2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0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</p:spTree>
    <p:extLst>
      <p:ext uri="{BB962C8B-B14F-4D97-AF65-F5344CB8AC3E}">
        <p14:creationId xmlns:p14="http://schemas.microsoft.com/office/powerpoint/2010/main" val="157231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D011-CC17-91AD-1271-3B9DF84B5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1485B-AFCA-4486-5926-5F548F187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ACF63-EE4A-03E4-A52E-083FB3461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1E13D-6C9D-8D7D-3051-59DA17F68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DA752-1650-1BCC-4114-3F867C95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30E79-F9C3-1888-634B-DE74C5C04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2CF06-77F0-8344-D2F5-9CBA35422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E87BA-7580-0CF4-B77A-153E95CCB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41C5-2BF7-CCE6-1D26-50EA8E3D6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173C3-6AD5-75B8-1F7A-A87E221DA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13A57-DD10-1F13-8641-6C2F1FD8F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86234-2C7D-8C43-F6EF-B48EBDC34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17B08-0BCD-354B-9358-AE5CAD0531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194B-6D57-6498-5DC8-6B200150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45CD4-BC65-3159-51C9-3469870C1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E837B-E9C5-167D-8BEC-B9008D28D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9F6F6-E52F-37E1-D600-B8C4248C6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17B08-0BCD-354B-9358-AE5CAD0531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8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8AFB-738E-B6F4-7027-7C03E0D4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EC71B-11A7-E986-C2E8-080EA8F28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CF896-5A87-3A0E-0806-659BB2A77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A64A6-A41B-33CF-056A-857C19207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17B08-0BCD-354B-9358-AE5CAD0531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07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7B08-0BCD-354B-9358-AE5CAD05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9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04000" y="7776871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fld id="{D45E2EF1-26EC-1841-AD7D-80EA8F793B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315200" cy="8229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04000" y="7776871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fld id="{D45E2EF1-26EC-1841-AD7D-80EA8F793B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04000" y="7776871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fld id="{D45E2EF1-26EC-1841-AD7D-80EA8F793B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812033"/>
            <a:ext cx="13131341" cy="1374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530" y="2342829"/>
            <a:ext cx="13131341" cy="4384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80"/>
            </a:lvl2pPr>
            <a:lvl3pPr>
              <a:defRPr sz="2560"/>
            </a:lvl3pPr>
            <a:lvl4pPr>
              <a:defRPr sz="2240"/>
            </a:lvl4pPr>
            <a:lvl5pPr>
              <a:defRPr sz="224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2673" y="7511739"/>
            <a:ext cx="7378702" cy="438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Name of Presenter / Event or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29" y="7206514"/>
            <a:ext cx="6363351" cy="7894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04000" y="7776871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fld id="{D45E2EF1-26EC-1841-AD7D-80EA8F793B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allylewis.com/support/funding-opportuniti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rl65@cornell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ughill.org/agriculture-solar-calculator/" TargetMode="Externa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ughill.org/agriculture-solar-calculator/" TargetMode="Externa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republican.com/opinion/columnists/2025/03/renewable-energy-can-strengthen-county-infrastructure-public-schoo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rningagclips.com/how-wind-and-solar-power-supports-americas-farm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aturallylewis.com/growing-opportunities/smart-growth-solar" TargetMode="Externa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ebsoilsurvey.sc.egov.usda.gov/App/HomePage.htm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with solar panels and trees in the background&#10;&#10;AI-generated content may be incorrect.">
            <a:extLst>
              <a:ext uri="{FF2B5EF4-FFF2-40B4-BE49-F238E27FC236}">
                <a16:creationId xmlns:a16="http://schemas.microsoft.com/office/drawing/2014/main" id="{4ADEBE0A-14E8-E133-1BAC-EE7804FF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54621" y="218065"/>
            <a:ext cx="10205545" cy="218880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Hosting Renewable Energy Projects</a:t>
            </a:r>
            <a:b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Optimizing Community Benefits 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D185D-9B78-A295-50DB-452AAFEF1BB7}"/>
              </a:ext>
            </a:extLst>
          </p:cNvPr>
          <p:cNvSpPr txBox="1"/>
          <p:nvPr/>
        </p:nvSpPr>
        <p:spPr>
          <a:xfrm>
            <a:off x="562304" y="5686099"/>
            <a:ext cx="3184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Joe Lawrence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5119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EA8E65-9090-AD62-D935-2EC829CD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21FB504-3955-0135-4353-FF2BC74F4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762701"/>
              </p:ext>
            </p:extLst>
          </p:nvPr>
        </p:nvGraphicFramePr>
        <p:xfrm>
          <a:off x="1481957" y="4934331"/>
          <a:ext cx="4968100" cy="26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E099B55-2289-39B6-7F9A-4997B0821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293588"/>
              </p:ext>
            </p:extLst>
          </p:nvPr>
        </p:nvGraphicFramePr>
        <p:xfrm>
          <a:off x="1481957" y="1896974"/>
          <a:ext cx="4968100" cy="26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777DE6-FA93-FC4F-B9C0-047FD55E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pPr lvl="2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 Escalator / De-escalator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DA599F-71D3-3A72-EAD8-3FB3D8350072}"/>
              </a:ext>
            </a:extLst>
          </p:cNvPr>
          <p:cNvSpPr txBox="1">
            <a:spLocks/>
          </p:cNvSpPr>
          <p:nvPr/>
        </p:nvSpPr>
        <p:spPr>
          <a:xfrm>
            <a:off x="7315200" y="2812401"/>
            <a:ext cx="5549029" cy="20010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Taxing Jurisdictions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Lora" panose="02000503000000020004" pitchFamily="2" charset="0"/>
              </a:rPr>
              <a:t>Increase revenue up front</a:t>
            </a:r>
          </a:p>
          <a:p>
            <a:pPr lvl="2"/>
            <a:r>
              <a:rPr lang="en-US" sz="2400" b="1" dirty="0">
                <a:solidFill>
                  <a:srgbClr val="0070C0"/>
                </a:solidFill>
                <a:latin typeface="Lora" panose="02000503000000020004" pitchFamily="2" charset="0"/>
              </a:rPr>
              <a:t>Actual life of project?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Lora" panose="02000503000000020004" pitchFamily="2" charset="0"/>
              </a:rPr>
              <a:t>Ease off of the “cliff”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A24993-87F1-CA28-DFBC-2D50DE17A4DA}"/>
              </a:ext>
            </a:extLst>
          </p:cNvPr>
          <p:cNvSpPr txBox="1">
            <a:spLocks/>
          </p:cNvSpPr>
          <p:nvPr/>
        </p:nvSpPr>
        <p:spPr>
          <a:xfrm>
            <a:off x="7315200" y="5006559"/>
            <a:ext cx="6442841" cy="261532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Developer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Pay less as project gets older</a:t>
            </a:r>
          </a:p>
          <a:p>
            <a:pPr lvl="2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Higher maintenance / lower revenue</a:t>
            </a:r>
          </a:p>
          <a:p>
            <a:pPr lvl="3"/>
            <a:r>
              <a:rPr lang="en-US" sz="20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Less efficient energy production?</a:t>
            </a:r>
          </a:p>
          <a:p>
            <a:pPr lvl="2"/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B03293-4FD9-19F5-8B02-A946773B3AB5}"/>
              </a:ext>
            </a:extLst>
          </p:cNvPr>
          <p:cNvSpPr txBox="1">
            <a:spLocks/>
          </p:cNvSpPr>
          <p:nvPr/>
        </p:nvSpPr>
        <p:spPr>
          <a:xfrm>
            <a:off x="7113748" y="2057878"/>
            <a:ext cx="5951932" cy="75452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Potential Mutual Benefit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923AD-CB3C-4EDB-5178-54132C924529}"/>
              </a:ext>
            </a:extLst>
          </p:cNvPr>
          <p:cNvSpPr txBox="1"/>
          <p:nvPr/>
        </p:nvSpPr>
        <p:spPr>
          <a:xfrm>
            <a:off x="5524794" y="2951054"/>
            <a:ext cx="8828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9880F-58A1-08DE-6C38-34FA76715A4C}"/>
              </a:ext>
            </a:extLst>
          </p:cNvPr>
          <p:cNvSpPr txBox="1"/>
          <p:nvPr/>
        </p:nvSpPr>
        <p:spPr>
          <a:xfrm>
            <a:off x="5684610" y="6101855"/>
            <a:ext cx="8828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73777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311805-F205-8E6F-F39D-4B55E65A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5648-C416-7ECA-47DF-026B09E2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Why Host Community Benefit Agreements?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AE66-8E3E-D35E-4F74-3B41F099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7" y="1985554"/>
            <a:ext cx="4743621" cy="5632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Tax Revenue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 “cliff”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Fund Balances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Tax base formula aid</a:t>
            </a: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F472BE-A8FF-2991-09B6-D00AFE703821}"/>
              </a:ext>
            </a:extLst>
          </p:cNvPr>
          <p:cNvSpPr txBox="1">
            <a:spLocks/>
          </p:cNvSpPr>
          <p:nvPr/>
        </p:nvSpPr>
        <p:spPr>
          <a:xfrm>
            <a:off x="6705600" y="1985555"/>
            <a:ext cx="6768664" cy="516148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HCBA</a:t>
            </a:r>
          </a:p>
          <a:p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Negotiated by affected entity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Taxing Jurisdiction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Official entity</a:t>
            </a:r>
          </a:p>
          <a:p>
            <a:pPr lvl="2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Local Development Corporation</a:t>
            </a:r>
          </a:p>
          <a:p>
            <a:pPr lvl="2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Others……….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  <a:latin typeface="Lora" panose="02000503000000020004" pitchFamily="2" charset="0"/>
              </a:rPr>
              <a:t>NOT</a:t>
            </a:r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 IDA’s</a:t>
            </a:r>
          </a:p>
          <a:p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Does not count as tax revenue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Flexibility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Lora" panose="02000503000000020004" pitchFamily="2" charset="0"/>
              </a:rPr>
              <a:t>Grant / Loan programs</a:t>
            </a:r>
            <a:endParaRPr lang="en-US" sz="2800" b="1" dirty="0">
              <a:solidFill>
                <a:srgbClr val="0070C0"/>
              </a:solidFill>
              <a:latin typeface="Lor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8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EA777-474A-61A4-5ACA-82C6E921DBE4}"/>
              </a:ext>
            </a:extLst>
          </p:cNvPr>
          <p:cNvSpPr/>
          <p:nvPr/>
        </p:nvSpPr>
        <p:spPr>
          <a:xfrm>
            <a:off x="1240223" y="5423343"/>
            <a:ext cx="11645462" cy="2196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357352"/>
            <a:ext cx="13131341" cy="181828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Project Development</a:t>
            </a:r>
            <a:br>
              <a:rPr lang="en-US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</a:rPr>
              <a:t>Who, What,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4" y="2490946"/>
            <a:ext cx="5896303" cy="28903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ora" panose="02000503000000020004" pitchFamily="2" charset="0"/>
              </a:rPr>
              <a:t>Developer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Lease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Site plan approval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PILOT </a:t>
            </a:r>
            <a:r>
              <a:rPr lang="en-US" sz="2000" dirty="0">
                <a:solidFill>
                  <a:schemeClr val="bg1"/>
                </a:solidFill>
                <a:latin typeface="Lora" panose="02000503000000020004" pitchFamily="2" charset="0"/>
              </a:rPr>
              <a:t>(?)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Interconnect agreement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C2C0B0-9061-2B5D-85FA-B3718BB9F335}"/>
              </a:ext>
            </a:extLst>
          </p:cNvPr>
          <p:cNvSpPr txBox="1">
            <a:spLocks/>
          </p:cNvSpPr>
          <p:nvPr/>
        </p:nvSpPr>
        <p:spPr>
          <a:xfrm>
            <a:off x="7315200" y="2490946"/>
            <a:ext cx="5896303" cy="2890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Lora" panose="02000503000000020004" pitchFamily="2" charset="0"/>
              </a:rPr>
              <a:t>Community Mechanism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Individual Landowner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Zoning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PILOT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ora" panose="02000503000000020004" pitchFamily="2" charset="0"/>
              </a:rPr>
              <a:t>HCBA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88A3CC-D725-419E-AEA1-A65E2F822696}"/>
              </a:ext>
            </a:extLst>
          </p:cNvPr>
          <p:cNvSpPr txBox="1">
            <a:spLocks/>
          </p:cNvSpPr>
          <p:nvPr/>
        </p:nvSpPr>
        <p:spPr>
          <a:xfrm>
            <a:off x="1240223" y="5517934"/>
            <a:ext cx="10783614" cy="55704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Key partners at the table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849EF9-1150-8B71-8F09-89579DCF6253}"/>
              </a:ext>
            </a:extLst>
          </p:cNvPr>
          <p:cNvSpPr txBox="1">
            <a:spLocks/>
          </p:cNvSpPr>
          <p:nvPr/>
        </p:nvSpPr>
        <p:spPr>
          <a:xfrm>
            <a:off x="1939162" y="6074982"/>
            <a:ext cx="3568261" cy="154502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Municipal Officials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County Planning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IDA / Econ. Dev.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169E97-857F-9C64-60FE-49C1DFB3561F}"/>
              </a:ext>
            </a:extLst>
          </p:cNvPr>
          <p:cNvSpPr txBox="1">
            <a:spLocks/>
          </p:cNvSpPr>
          <p:nvPr/>
        </p:nvSpPr>
        <p:spPr>
          <a:xfrm>
            <a:off x="6642540" y="6074981"/>
            <a:ext cx="6243146" cy="154502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Landowners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Cornell Cooperative Extension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Soil &amp; Water Conservation District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0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Maximizing community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17" y="1985555"/>
            <a:ext cx="13043338" cy="58446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Work to maximize total investment by developer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United front</a:t>
            </a:r>
          </a:p>
          <a:p>
            <a:pPr lvl="2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Local players negotiate and develop strategy before </a:t>
            </a:r>
            <a:b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</a:br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meeting with developer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Spell out policy and expectations to developer up front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Communicate plan for funds to community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Maximize the size of the “pie” …… Total Spend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Work together to determine optimum split of the 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pie to maximize community benefits</a:t>
            </a:r>
          </a:p>
          <a:p>
            <a:pPr lvl="2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Community </a:t>
            </a:r>
          </a:p>
          <a:p>
            <a:pPr lvl="2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Infrastructure</a:t>
            </a:r>
          </a:p>
        </p:txBody>
      </p:sp>
      <p:pic>
        <p:nvPicPr>
          <p:cNvPr id="9" name="Picture 8" descr="A vintage weighing scales">
            <a:extLst>
              <a:ext uri="{FF2B5EF4-FFF2-40B4-BE49-F238E27FC236}">
                <a16:creationId xmlns:a16="http://schemas.microsoft.com/office/drawing/2014/main" id="{7B82E6C8-92C7-D24E-5872-BE6D52D2B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0327" y="399393"/>
            <a:ext cx="1690543" cy="253581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8093EA-7799-B904-A400-9EABB6250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42570"/>
              </p:ext>
            </p:extLst>
          </p:nvPr>
        </p:nvGraphicFramePr>
        <p:xfrm>
          <a:off x="12349655" y="5265176"/>
          <a:ext cx="1923393" cy="237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2D4BAD-41C0-D361-B7B8-FAFA602E9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209124"/>
              </p:ext>
            </p:extLst>
          </p:nvPr>
        </p:nvGraphicFramePr>
        <p:xfrm>
          <a:off x="10552386" y="5265176"/>
          <a:ext cx="1923393" cy="237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6EE5B3-28E2-96DC-12FB-ED915C5C6BDB}"/>
              </a:ext>
            </a:extLst>
          </p:cNvPr>
          <p:cNvSpPr txBox="1">
            <a:spLocks/>
          </p:cNvSpPr>
          <p:nvPr/>
        </p:nvSpPr>
        <p:spPr>
          <a:xfrm rot="21286584">
            <a:off x="3921460" y="6543121"/>
            <a:ext cx="7038636" cy="106197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70C0"/>
                </a:solidFill>
                <a:latin typeface="Lora" panose="02000503000000020004" pitchFamily="2" charset="0"/>
              </a:rPr>
              <a:t>How do we use energy project revenue to build future tax base?</a:t>
            </a:r>
            <a:endParaRPr lang="en-US" sz="2800" b="1" i="1" dirty="0">
              <a:solidFill>
                <a:srgbClr val="0070C0"/>
              </a:solidFill>
              <a:latin typeface="Lor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5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87B50D-7045-9C34-867B-A2FD05CC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B367-5A4F-B58F-5857-61FDD77D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Maximizing community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0C8-A14E-B69A-E70D-F6CD6CC7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10" y="2039011"/>
            <a:ext cx="6568937" cy="2837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Developer Investment in Community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HCBA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Special Projects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Etc.</a:t>
            </a:r>
          </a:p>
          <a:p>
            <a:endParaRPr lang="en-US" sz="216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DA57AB-F716-E6C7-3ECC-550DF7F14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153197"/>
              </p:ext>
            </p:extLst>
          </p:nvPr>
        </p:nvGraphicFramePr>
        <p:xfrm>
          <a:off x="4361765" y="4152492"/>
          <a:ext cx="3478955" cy="339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98376D-EDEE-6CA8-CCB1-6E8C9DA56581}"/>
              </a:ext>
            </a:extLst>
          </p:cNvPr>
          <p:cNvSpPr txBox="1">
            <a:spLocks/>
          </p:cNvSpPr>
          <p:nvPr/>
        </p:nvSpPr>
        <p:spPr>
          <a:xfrm>
            <a:off x="7840720" y="2501465"/>
            <a:ext cx="6274676" cy="48452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Other factors affecting size of “pie”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Landowner Lease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Land use tax adjustment compensation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Special District Taxes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Road Maintenance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Zoning Requirements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Fencing &amp; Screening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Burying wire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Etc.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2049B7-4929-1A72-9B73-17B667C56828}"/>
              </a:ext>
            </a:extLst>
          </p:cNvPr>
          <p:cNvSpPr txBox="1">
            <a:spLocks/>
          </p:cNvSpPr>
          <p:nvPr/>
        </p:nvSpPr>
        <p:spPr>
          <a:xfrm>
            <a:off x="1072089" y="4875924"/>
            <a:ext cx="3352769" cy="20390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Lora" panose="02000503000000020004" pitchFamily="2" charset="0"/>
              </a:rPr>
              <a:t>Lewis County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Lora" panose="02000503000000020004" pitchFamily="2" charset="0"/>
              </a:rPr>
              <a:t>PILOT + HCBA</a:t>
            </a:r>
          </a:p>
          <a:p>
            <a:r>
              <a:rPr lang="en-US" sz="2400" dirty="0">
                <a:solidFill>
                  <a:schemeClr val="bg1"/>
                </a:solidFill>
                <a:latin typeface="Lora" panose="02000503000000020004" pitchFamily="2" charset="0"/>
              </a:rPr>
              <a:t>Wind: &gt;$9000/MW</a:t>
            </a:r>
          </a:p>
          <a:p>
            <a:r>
              <a:rPr lang="en-US" sz="2400" dirty="0">
                <a:solidFill>
                  <a:schemeClr val="bg1"/>
                </a:solidFill>
                <a:latin typeface="Lora" panose="02000503000000020004" pitchFamily="2" charset="0"/>
              </a:rPr>
              <a:t>Solar: &gt;$7,000/MW</a:t>
            </a:r>
          </a:p>
        </p:txBody>
      </p:sp>
    </p:spTree>
    <p:extLst>
      <p:ext uri="{BB962C8B-B14F-4D97-AF65-F5344CB8AC3E}">
        <p14:creationId xmlns:p14="http://schemas.microsoft.com/office/powerpoint/2010/main" val="42648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03BF47-DFCA-9F54-9DCC-FF46E2E9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97EC-9899-3BB1-29D8-83B48B13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Host Community Benefit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0C86-D124-9599-4171-AA3234D2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303" y="2039010"/>
            <a:ext cx="5307726" cy="56335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Copenhagen Wind Project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80 MW project 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 $8400/MW </a:t>
            </a:r>
          </a:p>
          <a:p>
            <a:pPr lvl="2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2.5%/yr 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↑, 20 years</a:t>
            </a:r>
            <a:endParaRPr lang="en-US" sz="216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Township HCBA</a:t>
            </a: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HCBA: $400,000 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split over two payments 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	in 1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5 years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endParaRPr lang="en-US" sz="216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1A6A99-C632-ADBA-01D1-D34D86FCA0EB}"/>
              </a:ext>
            </a:extLst>
          </p:cNvPr>
          <p:cNvSpPr txBox="1">
            <a:spLocks/>
          </p:cNvSpPr>
          <p:nvPr/>
        </p:nvSpPr>
        <p:spPr>
          <a:xfrm>
            <a:off x="7951076" y="2039011"/>
            <a:ext cx="5738618" cy="46498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Lora" panose="02000503000000020004" pitchFamily="2" charset="0"/>
              </a:rPr>
              <a:t>Town established committee to award grants: 	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Lora" panose="02000503000000020004" pitchFamily="2" charset="0"/>
              </a:rPr>
              <a:t>WIND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Lora" panose="02000503000000020004" pitchFamily="2" charset="0"/>
              </a:rPr>
              <a:t>ENMARK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200" b="1" dirty="0">
              <a:latin typeface="Lora" panose="02000503000000020004" pitchFamily="2" charset="0"/>
            </a:endParaRPr>
          </a:p>
          <a:p>
            <a:pPr lvl="1"/>
            <a:r>
              <a:rPr lang="en-US" sz="2480" b="1" dirty="0">
                <a:latin typeface="Lora" panose="02000503000000020004" pitchFamily="2" charset="0"/>
              </a:rPr>
              <a:t>Administration?</a:t>
            </a:r>
          </a:p>
          <a:p>
            <a:pPr lvl="1"/>
            <a:endParaRPr lang="en-US" sz="880" b="1" dirty="0">
              <a:latin typeface="Lora" panose="02000503000000020004" pitchFamily="2" charset="0"/>
            </a:endParaRPr>
          </a:p>
          <a:p>
            <a:pPr lvl="1"/>
            <a:r>
              <a:rPr lang="en-US" sz="2480" b="1" dirty="0">
                <a:latin typeface="Lora" panose="02000503000000020004" pitchFamily="2" charset="0"/>
              </a:rPr>
              <a:t>Strategic Investment?</a:t>
            </a:r>
          </a:p>
          <a:p>
            <a:pPr lvl="1"/>
            <a:endParaRPr lang="en-US" sz="880" b="1" dirty="0">
              <a:latin typeface="Lora" panose="02000503000000020004" pitchFamily="2" charset="0"/>
            </a:endParaRPr>
          </a:p>
          <a:p>
            <a:pPr lvl="1"/>
            <a:r>
              <a:rPr lang="en-US" sz="2480" b="1" dirty="0">
                <a:latin typeface="Lora" panose="02000503000000020004" pitchFamily="2" charset="0"/>
              </a:rPr>
              <a:t>Total $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6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Font typeface="Arial" panose="020B0604020202020204" pitchFamily="34" charset="0"/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1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EC4B4B-031F-EA5F-A072-672753650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7790-9891-22C9-6E39-CBB1A099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Host Community Benefit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0F4B-D165-DB66-F2D7-66A17777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10" y="2039010"/>
            <a:ext cx="6322685" cy="56335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Number 3 Wind Project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103.9 MW project 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PILOT: $8000/MW </a:t>
            </a:r>
          </a:p>
          <a:p>
            <a:pPr lvl="2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1.5%/yr 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↑, 30 years</a:t>
            </a:r>
            <a:endParaRPr lang="en-US" sz="216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Countywide HCBA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Lewis County Development Corp</a:t>
            </a: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HCBA: $150,000/yr for 30 years</a:t>
            </a:r>
          </a:p>
          <a:p>
            <a:pPr lvl="2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1.5%/yr </a:t>
            </a:r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↑, 30 years</a:t>
            </a:r>
            <a:endParaRPr lang="en-US" sz="216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endParaRPr lang="en-US" sz="216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688C51-62D4-16AB-0128-C2CD17C75208}"/>
              </a:ext>
            </a:extLst>
          </p:cNvPr>
          <p:cNvSpPr txBox="1">
            <a:spLocks/>
          </p:cNvSpPr>
          <p:nvPr/>
        </p:nvSpPr>
        <p:spPr>
          <a:xfrm rot="20609023">
            <a:off x="7587389" y="3566990"/>
            <a:ext cx="6011886" cy="20902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Lora" panose="02000503000000020004" pitchFamily="2" charset="0"/>
              </a:rPr>
              <a:t>Lewis County Community Economic Development Program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0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Lewis County </a:t>
            </a:r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</a:rPr>
              <a:t>Community Economic 							Development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17" y="2385848"/>
            <a:ext cx="13043338" cy="4887312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Negotiate to maximize total payment to community</a:t>
            </a:r>
          </a:p>
          <a:p>
            <a:r>
              <a:rPr lang="en-US" sz="26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Central administration by Naturally Lewis, Inc.</a:t>
            </a:r>
          </a:p>
          <a:p>
            <a:pPr lvl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Independent committee (appointed by LCDC) reviews grant applications and allocates funds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6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Community Impact AND Infrastructure</a:t>
            </a:r>
          </a:p>
          <a:p>
            <a:r>
              <a:rPr lang="en-US" sz="26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Annual grant programs open to anyone in county</a:t>
            </a:r>
            <a:endParaRPr lang="en-US" sz="244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05840" lvl="1" indent="-457200">
              <a:buFont typeface="+mj-lt"/>
              <a:buAutoNum type="arabicPeriod"/>
            </a:pPr>
            <a:r>
              <a:rPr lang="en-US" sz="24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Small Things, Big Impact Funds</a:t>
            </a:r>
          </a:p>
          <a:p>
            <a:pPr marL="1005840" lvl="1" indent="-457200">
              <a:buFont typeface="+mj-lt"/>
              <a:buAutoNum type="arabicPeriod"/>
            </a:pPr>
            <a:r>
              <a:rPr lang="en-US" sz="24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Building Business Funds</a:t>
            </a:r>
          </a:p>
          <a:p>
            <a:pPr marL="1005840" lvl="1" indent="-457200">
              <a:buFont typeface="+mj-lt"/>
              <a:buAutoNum type="arabicPeriod"/>
            </a:pPr>
            <a:r>
              <a:rPr lang="en-US" sz="24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Community Connection Funds</a:t>
            </a:r>
          </a:p>
          <a:p>
            <a:pPr marL="1005840" lvl="1" indent="-457200">
              <a:buFont typeface="+mj-lt"/>
              <a:buAutoNum type="arabicPeriod"/>
            </a:pPr>
            <a:r>
              <a:rPr lang="en-US" sz="24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Student Pitch Competition </a:t>
            </a:r>
          </a:p>
          <a:p>
            <a:pPr marL="1005840" lvl="1" indent="-457200">
              <a:buFont typeface="+mj-lt"/>
              <a:buAutoNum type="arabicPeriod"/>
            </a:pPr>
            <a:r>
              <a:rPr lang="en-US" sz="244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Business Retention Fund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(combo funding)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9F5E-9252-745C-EF37-3402DB7D9192}"/>
              </a:ext>
            </a:extLst>
          </p:cNvPr>
          <p:cNvSpPr txBox="1"/>
          <p:nvPr/>
        </p:nvSpPr>
        <p:spPr>
          <a:xfrm rot="20502431">
            <a:off x="7369656" y="5235582"/>
            <a:ext cx="7107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  <a:hlinkClick r:id="rId3"/>
              </a:rPr>
              <a:t>https://naturallylewis.com/support/funding-opportunities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75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C39408-3FC1-DC9F-AEBB-DDB6A3FC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8D27-6DB0-8302-4E72-28AEF8D9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Host Community Benefit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10EA-FCE5-1D40-B104-8AC80367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10" y="2039010"/>
            <a:ext cx="12633403" cy="463505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Lewis County utilizing this approach for all current and future projects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Multiply benefits by building on single fund</a:t>
            </a:r>
          </a:p>
          <a:p>
            <a:pPr lvl="2"/>
            <a:r>
              <a:rPr lang="en-US" sz="20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Entity with capacity to administer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Precedent set for what is possible</a:t>
            </a:r>
          </a:p>
          <a:p>
            <a:pPr lvl="2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Creative collaborations to meet needs of local entities</a:t>
            </a:r>
          </a:p>
          <a:p>
            <a:pPr lvl="2"/>
            <a:r>
              <a:rPr lang="en-US" sz="21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Solar has a larger impact on farmland than Wind</a:t>
            </a:r>
          </a:p>
          <a:p>
            <a:pPr lvl="1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Strategic vision for funds</a:t>
            </a:r>
          </a:p>
          <a:p>
            <a:pPr lvl="2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Building Tax Base</a:t>
            </a:r>
            <a:endParaRPr lang="en-US" sz="8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FCD5B6-467B-5367-C922-B6196034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429" y="5209396"/>
            <a:ext cx="4542561" cy="1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FF937D-A3AE-AAF2-0FBD-E3CAA0828972}"/>
              </a:ext>
            </a:extLst>
          </p:cNvPr>
          <p:cNvSpPr txBox="1">
            <a:spLocks/>
          </p:cNvSpPr>
          <p:nvPr/>
        </p:nvSpPr>
        <p:spPr>
          <a:xfrm rot="20695771">
            <a:off x="3147065" y="5756564"/>
            <a:ext cx="4957233" cy="1835007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Don’t use </a:t>
            </a:r>
            <a:b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grant money </a:t>
            </a:r>
            <a:b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to buy groceries”</a:t>
            </a:r>
          </a:p>
        </p:txBody>
      </p:sp>
    </p:spTree>
    <p:extLst>
      <p:ext uri="{BB962C8B-B14F-4D97-AF65-F5344CB8AC3E}">
        <p14:creationId xmlns:p14="http://schemas.microsoft.com/office/powerpoint/2010/main" val="300927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9AC0CD-ED92-0ABE-CFB1-B1C4B5AD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7878-CE5F-CCF8-6B1B-AD76CB1F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Agriculture &amp; HCBA’s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33D8-B633-E4CE-1ACA-72A670EE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11" y="2039010"/>
            <a:ext cx="6421790" cy="5633545"/>
          </a:xfrm>
        </p:spPr>
        <p:txBody>
          <a:bodyPr>
            <a:noAutofit/>
          </a:bodyPr>
          <a:lstStyle/>
          <a:p>
            <a:r>
              <a:rPr lang="en-US" sz="31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Solar is competing with Ag land</a:t>
            </a:r>
          </a:p>
          <a:p>
            <a:pPr lvl="1"/>
            <a:r>
              <a:rPr lang="en-US" sz="27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Land for food production</a:t>
            </a:r>
          </a:p>
          <a:p>
            <a:pPr lvl="1"/>
            <a:r>
              <a:rPr lang="en-US" sz="27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Productivity of land </a:t>
            </a:r>
          </a:p>
          <a:p>
            <a:pPr lvl="1"/>
            <a:r>
              <a:rPr lang="en-US" sz="27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Cost of remaining Ag land</a:t>
            </a:r>
          </a:p>
          <a:p>
            <a:pPr lvl="1"/>
            <a:r>
              <a:rPr lang="en-US" sz="27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Local Ag Infrastructure </a:t>
            </a:r>
          </a:p>
          <a:p>
            <a:pPr lvl="2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Critical mass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1097280" lvl="2" indent="0"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C3947F2-19D9-AF03-0E19-DA8C9E5B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60582"/>
              </p:ext>
            </p:extLst>
          </p:nvPr>
        </p:nvGraphicFramePr>
        <p:xfrm>
          <a:off x="9319364" y="1014608"/>
          <a:ext cx="4561507" cy="223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12">
                  <a:extLst>
                    <a:ext uri="{9D8B030D-6E8A-4147-A177-3AD203B41FA5}">
                      <a16:colId xmlns:a16="http://schemas.microsoft.com/office/drawing/2014/main" val="824937283"/>
                    </a:ext>
                  </a:extLst>
                </a:gridCol>
                <a:gridCol w="3189895">
                  <a:extLst>
                    <a:ext uri="{9D8B030D-6E8A-4147-A177-3AD203B41FA5}">
                      <a16:colId xmlns:a16="http://schemas.microsoft.com/office/drawing/2014/main" val="3010918910"/>
                    </a:ext>
                  </a:extLst>
                </a:gridCol>
              </a:tblGrid>
              <a:tr h="429971">
                <a:tc>
                  <a:txBody>
                    <a:bodyPr/>
                    <a:lstStyle/>
                    <a:p>
                      <a:r>
                        <a:rPr lang="en-US" sz="2400" b="1" dirty="0"/>
                        <a:t>Soil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Yield Index, Corn Grain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91306"/>
                  </a:ext>
                </a:extLst>
              </a:tr>
              <a:tr h="429971">
                <a:tc>
                  <a:txBody>
                    <a:bodyPr/>
                    <a:lstStyle/>
                    <a:p>
                      <a:r>
                        <a:rPr lang="en-US" sz="2400" b="1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140 bushel/acre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28349"/>
                  </a:ext>
                </a:extLst>
              </a:tr>
              <a:tr h="429971">
                <a:tc>
                  <a:txBody>
                    <a:bodyPr/>
                    <a:lstStyle/>
                    <a:p>
                      <a:r>
                        <a:rPr lang="en-US" sz="2400" b="1" dirty="0"/>
                        <a:t>Croghan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150 bushel/acre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5545"/>
                  </a:ext>
                </a:extLst>
              </a:tr>
              <a:tr h="429971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Nellis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165 bushel/acre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68372"/>
                  </a:ext>
                </a:extLst>
              </a:tr>
              <a:tr h="402409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Source: Cornell University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8493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7BCA9D-21A6-03D5-3C75-E6182D1A3028}"/>
              </a:ext>
            </a:extLst>
          </p:cNvPr>
          <p:cNvSpPr txBox="1">
            <a:spLocks/>
          </p:cNvSpPr>
          <p:nvPr/>
        </p:nvSpPr>
        <p:spPr>
          <a:xfrm>
            <a:off x="6894785" y="3662855"/>
            <a:ext cx="6842203" cy="37469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Funds to keep farms competitive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Protect our most productive land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Enhance land with greater potential</a:t>
            </a:r>
          </a:p>
          <a:p>
            <a:pPr lvl="1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USDA classification: Prime if Drained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Retain/Maintain Ag Infrastructure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Supply Chain &amp; Markets</a:t>
            </a:r>
          </a:p>
          <a:p>
            <a:pPr lvl="1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Agrivoltaics?</a:t>
            </a:r>
          </a:p>
          <a:p>
            <a:pPr marL="1097280" lvl="2" indent="0">
              <a:buFont typeface="Arial" panose="020B0604020202020204" pitchFamily="34" charset="0"/>
              <a:buNone/>
            </a:pPr>
            <a:endParaRPr lang="en-US" sz="20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FBBA5-F7A0-1DCE-CDCE-4C5F8AB50A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66" y="5446759"/>
            <a:ext cx="3358069" cy="25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831817-0926-51EE-E2A5-031E7115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5B4D-2FDA-8BDF-A4BE-332F25E2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NYS Agriculture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9F99AF-5CFA-19D3-833E-89524EE8502E}"/>
              </a:ext>
            </a:extLst>
          </p:cNvPr>
          <p:cNvGraphicFramePr>
            <a:graphicFrameLocks noGrp="1"/>
          </p:cNvGraphicFramePr>
          <p:nvPr/>
        </p:nvGraphicFramePr>
        <p:xfrm>
          <a:off x="1657430" y="4114800"/>
          <a:ext cx="11087603" cy="32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22">
                  <a:extLst>
                    <a:ext uri="{9D8B030D-6E8A-4147-A177-3AD203B41FA5}">
                      <a16:colId xmlns:a16="http://schemas.microsoft.com/office/drawing/2014/main" val="396235243"/>
                    </a:ext>
                  </a:extLst>
                </a:gridCol>
                <a:gridCol w="2433384">
                  <a:extLst>
                    <a:ext uri="{9D8B030D-6E8A-4147-A177-3AD203B41FA5}">
                      <a16:colId xmlns:a16="http://schemas.microsoft.com/office/drawing/2014/main" val="1739186489"/>
                    </a:ext>
                  </a:extLst>
                </a:gridCol>
                <a:gridCol w="2712448">
                  <a:extLst>
                    <a:ext uri="{9D8B030D-6E8A-4147-A177-3AD203B41FA5}">
                      <a16:colId xmlns:a16="http://schemas.microsoft.com/office/drawing/2014/main" val="1147562682"/>
                    </a:ext>
                  </a:extLst>
                </a:gridCol>
                <a:gridCol w="2445785">
                  <a:extLst>
                    <a:ext uri="{9D8B030D-6E8A-4147-A177-3AD203B41FA5}">
                      <a16:colId xmlns:a16="http://schemas.microsoft.com/office/drawing/2014/main" val="3678956514"/>
                    </a:ext>
                  </a:extLst>
                </a:gridCol>
                <a:gridCol w="1901564">
                  <a:extLst>
                    <a:ext uri="{9D8B030D-6E8A-4147-A177-3AD203B41FA5}">
                      <a16:colId xmlns:a16="http://schemas.microsoft.com/office/drawing/2014/main" val="32418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Census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NYS Farm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Value of Ag Products Sold,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NYS Land in Farms,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 change,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0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8,037,292,000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6,502,286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-363,885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5,369,212,000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6,866,171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-317,405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77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35,537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5,415,125,000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7,183,576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+8,833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1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4,418,634,000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7,174,743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-486,226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7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37,255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3,117,834,000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7,660,969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-127,272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3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2,930,569,000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7,788,241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83489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76ECB2-AAA2-251E-F2C2-E5C265DE4303}"/>
              </a:ext>
            </a:extLst>
          </p:cNvPr>
          <p:cNvSpPr txBox="1">
            <a:spLocks/>
          </p:cNvSpPr>
          <p:nvPr/>
        </p:nvSpPr>
        <p:spPr>
          <a:xfrm>
            <a:off x="749528" y="1848920"/>
            <a:ext cx="12903409" cy="209245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Last 25 years: 1,285,955 acres left agriculture in NYS</a:t>
            </a:r>
          </a:p>
          <a:p>
            <a:pPr lvl="1"/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Returning low productivity land to nature has many ecological benefits</a:t>
            </a:r>
          </a:p>
          <a:p>
            <a:pPr lvl="2"/>
            <a:r>
              <a:rPr lang="en-US" sz="216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can have economic consequences to local economies</a:t>
            </a:r>
          </a:p>
          <a:p>
            <a:pPr lvl="1"/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Loss of </a:t>
            </a:r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high productivity land </a:t>
            </a:r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challenges the environmental viability of our food system &amp; viability of local economies reliant on agriculture</a:t>
            </a:r>
          </a:p>
        </p:txBody>
      </p:sp>
    </p:spTree>
    <p:extLst>
      <p:ext uri="{BB962C8B-B14F-4D97-AF65-F5344CB8AC3E}">
        <p14:creationId xmlns:p14="http://schemas.microsoft.com/office/powerpoint/2010/main" val="172769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with solar panels and trees in the background&#10;&#10;AI-generated content may be incorrect.">
            <a:extLst>
              <a:ext uri="{FF2B5EF4-FFF2-40B4-BE49-F238E27FC236}">
                <a16:creationId xmlns:a16="http://schemas.microsoft.com/office/drawing/2014/main" id="{945DB815-ADBA-95CA-FCE5-799349C8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5697"/>
            <a:ext cx="14630400" cy="822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7476" y="5883032"/>
            <a:ext cx="4728021" cy="1526761"/>
          </a:xfrm>
          <a:prstGeom prst="ellipse">
            <a:avLst/>
          </a:prstGeom>
          <a:solidFill>
            <a:srgbClr val="0070C0"/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en-US" alt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en-US" sz="5100" b="1" dirty="0">
                <a:solidFill>
                  <a:schemeClr val="bg1"/>
                </a:solidFill>
              </a:rPr>
              <a:t>Joe Lawrence, MSc, CCA</a:t>
            </a:r>
          </a:p>
          <a:p>
            <a:pPr algn="ctr"/>
            <a:r>
              <a:rPr lang="en-US" altLang="en-US" sz="51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jrl65@cornell.edu</a:t>
            </a:r>
            <a:br>
              <a:rPr lang="en-US" altLang="en-US" sz="3900" b="1" dirty="0">
                <a:solidFill>
                  <a:schemeClr val="bg1"/>
                </a:solidFill>
              </a:rPr>
            </a:b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95697"/>
            <a:ext cx="14630399" cy="13056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088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Economic Impact: Dairy &amp;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7" y="1577788"/>
            <a:ext cx="10363201" cy="6262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Dairy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Tight margins – much (sometimes all) gross revenue spent to maintain farm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Lewis County: $1 change in milk price =  +/- ~$20,000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per day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 gross milk income  (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Yearly swings in milk price can be large [last year: $5 per hundred weight])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Milk Production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Soil Productivity</a:t>
            </a:r>
          </a:p>
          <a:p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Gross revenue from milk sales</a:t>
            </a:r>
          </a:p>
          <a:p>
            <a:pPr lvl="1"/>
            <a:r>
              <a:rPr lang="en-US" sz="216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Economic multiplier of dairy</a:t>
            </a:r>
          </a:p>
          <a:p>
            <a:pPr lvl="1"/>
            <a:r>
              <a:rPr lang="en-US" sz="216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One Acre supporting a dairy cow ($4,000-6,000 in economic activity)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Solar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Lease to Landowner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(~$1,000 +/-)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Payment in Lieu of Taxes (PILOT)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for local municipalities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(~$5000 - $7000/MW……$1,000 +/- per acre)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Temporary Construction Jobs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C0FC1-95F2-40AC-B32A-DDCC60243F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337" y="179913"/>
            <a:ext cx="2942893" cy="2207170"/>
          </a:xfrm>
          <a:prstGeom prst="rect">
            <a:avLst/>
          </a:prstGeom>
        </p:spPr>
      </p:pic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DCD745CD-2B6B-C05B-D03E-CA8E68D69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1301" y="5517371"/>
            <a:ext cx="4060930" cy="25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9900E-BF6A-6E8C-2FFB-AC87E569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48" y="1500150"/>
            <a:ext cx="3764321" cy="6220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475F76-2EC5-5770-7935-64FFA1BC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15" y="1500150"/>
            <a:ext cx="5237982" cy="62206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C80C58-6AD4-4AB1-832C-8544567C0424}"/>
              </a:ext>
            </a:extLst>
          </p:cNvPr>
          <p:cNvSpPr txBox="1"/>
          <p:nvPr/>
        </p:nvSpPr>
        <p:spPr>
          <a:xfrm>
            <a:off x="8620162" y="7520094"/>
            <a:ext cx="547356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https://tughill.org/agriculture-solar-calculator/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7509E-4119-467F-8755-AA4B1359F007}"/>
              </a:ext>
            </a:extLst>
          </p:cNvPr>
          <p:cNvSpPr txBox="1">
            <a:spLocks/>
          </p:cNvSpPr>
          <p:nvPr/>
        </p:nvSpPr>
        <p:spPr>
          <a:xfrm>
            <a:off x="11356943" y="2874575"/>
            <a:ext cx="3087922" cy="21661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Model Inputs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Interactive Spreadsheet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Farm Specific</a:t>
            </a:r>
          </a:p>
          <a:p>
            <a:endParaRPr lang="en-US" sz="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548640" lvl="1" indent="0">
              <a:buFont typeface="Arial" panose="020B0604020202020204" pitchFamily="34" charset="0"/>
              <a:buNone/>
            </a:pPr>
            <a:endParaRPr lang="en-US" sz="24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7905D-77B7-25BC-2E59-F33BF2E3F720}"/>
              </a:ext>
            </a:extLst>
          </p:cNvPr>
          <p:cNvSpPr/>
          <p:nvPr/>
        </p:nvSpPr>
        <p:spPr>
          <a:xfrm>
            <a:off x="4088523" y="3069995"/>
            <a:ext cx="1734207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C204D-6F51-0421-0C55-3BAF1A443D44}"/>
              </a:ext>
            </a:extLst>
          </p:cNvPr>
          <p:cNvSpPr/>
          <p:nvPr/>
        </p:nvSpPr>
        <p:spPr>
          <a:xfrm>
            <a:off x="4067504" y="3928813"/>
            <a:ext cx="1734207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7BC2F-E350-28F1-379C-5070DDEEB18C}"/>
              </a:ext>
            </a:extLst>
          </p:cNvPr>
          <p:cNvSpPr/>
          <p:nvPr/>
        </p:nvSpPr>
        <p:spPr>
          <a:xfrm>
            <a:off x="9119698" y="3522059"/>
            <a:ext cx="1734207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C2979F-EAEA-F958-4A0A-6CCE4C09A871}"/>
              </a:ext>
            </a:extLst>
          </p:cNvPr>
          <p:cNvSpPr/>
          <p:nvPr/>
        </p:nvSpPr>
        <p:spPr>
          <a:xfrm>
            <a:off x="4088523" y="2386943"/>
            <a:ext cx="1986455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0A87D-1CEF-E85A-2335-77F2786E2A4B}"/>
              </a:ext>
            </a:extLst>
          </p:cNvPr>
          <p:cNvSpPr/>
          <p:nvPr/>
        </p:nvSpPr>
        <p:spPr>
          <a:xfrm>
            <a:off x="4099034" y="6149645"/>
            <a:ext cx="1524000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591E39-B8A1-D7FF-92CA-0FCB9DF7F2F6}"/>
              </a:ext>
            </a:extLst>
          </p:cNvPr>
          <p:cNvSpPr txBox="1">
            <a:spLocks/>
          </p:cNvSpPr>
          <p:nvPr/>
        </p:nvSpPr>
        <p:spPr>
          <a:xfrm>
            <a:off x="749530" y="464210"/>
            <a:ext cx="13131341" cy="972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Economic Impact: Dairy &amp; Solar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B4543-3D7A-5099-B931-A3AE50D9CBAA}"/>
              </a:ext>
            </a:extLst>
          </p:cNvPr>
          <p:cNvSpPr/>
          <p:nvPr/>
        </p:nvSpPr>
        <p:spPr>
          <a:xfrm>
            <a:off x="4088523" y="5040683"/>
            <a:ext cx="2207174" cy="214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AC81AF-47A2-CA09-4A46-D500C7F65558}"/>
              </a:ext>
            </a:extLst>
          </p:cNvPr>
          <p:cNvCxnSpPr/>
          <p:nvPr/>
        </p:nvCxnSpPr>
        <p:spPr>
          <a:xfrm>
            <a:off x="1027276" y="4170551"/>
            <a:ext cx="156877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2F02CC-1603-24F3-229D-7D31D143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CECF-3EA0-8B98-C9FC-C9CD9F3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Potential Cost to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608F-36C6-EA51-F1EC-53D2ADB7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7" y="2858814"/>
            <a:ext cx="12432863" cy="369964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Finding new land to replace acres lost to solar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Lower productivity soil 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Still need to feed the same number of cows</a:t>
            </a:r>
          </a:p>
          <a:p>
            <a:pPr lvl="2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100 acres @ 18 ton/acre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109 acres @ 16.5 tons/acre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Lora" panose="02000503000000020004" pitchFamily="2" charset="0"/>
            </a:endParaRP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Road miles traveled to field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Reduces overall sustainability of food production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financial 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environmental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D6E491E-C3CC-6C3B-9B45-88462A4C35EC}"/>
              </a:ext>
            </a:extLst>
          </p:cNvPr>
          <p:cNvGraphicFramePr>
            <a:graphicFrameLocks noGrp="1"/>
          </p:cNvGraphicFramePr>
          <p:nvPr/>
        </p:nvGraphicFramePr>
        <p:xfrm>
          <a:off x="9494257" y="466385"/>
          <a:ext cx="4498931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145">
                  <a:extLst>
                    <a:ext uri="{9D8B030D-6E8A-4147-A177-3AD203B41FA5}">
                      <a16:colId xmlns:a16="http://schemas.microsoft.com/office/drawing/2014/main" val="824937283"/>
                    </a:ext>
                  </a:extLst>
                </a:gridCol>
                <a:gridCol w="3366786">
                  <a:extLst>
                    <a:ext uri="{9D8B030D-6E8A-4147-A177-3AD203B41FA5}">
                      <a16:colId xmlns:a16="http://schemas.microsoft.com/office/drawing/2014/main" val="3010918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Soil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Yield Potential for Corn Silage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9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15.0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Croghan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16.0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Nellis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18.5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683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Source: Cornell University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8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17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“Marginal”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7" y="1839310"/>
            <a:ext cx="12432863" cy="600140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Farmers definition of marginal land goes beyond soil type. </a:t>
            </a:r>
            <a:endParaRPr lang="en-US" sz="900" i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Economic efficiencies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Distance from farmstead</a:t>
            </a:r>
          </a:p>
          <a:p>
            <a:pPr lvl="3"/>
            <a:r>
              <a:rPr lang="en-US" sz="20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Hauling both direction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Shape of fields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Field Access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Neighbor Considerations</a:t>
            </a:r>
          </a:p>
          <a:p>
            <a:pPr lvl="1"/>
            <a:endParaRPr lang="en-US" sz="9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Soils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Acres per cow</a:t>
            </a:r>
          </a:p>
          <a:p>
            <a:pPr lvl="3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&lt;2 acres per cow</a:t>
            </a:r>
          </a:p>
          <a:p>
            <a:pPr lvl="3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&gt;3 acres per cow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Crop Yield Potential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Variability in field – manage to lowest common denominator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21B26-7F52-3B65-9E5B-94D4388F4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03" y="2644655"/>
            <a:ext cx="6919560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6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4EF51-C23F-59EF-D565-59656A38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3" y="1492471"/>
            <a:ext cx="5391159" cy="619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592EE1-B54C-4065-F032-9FEDC3C8B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745" y="1492471"/>
            <a:ext cx="3774210" cy="6236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C80C58-6AD4-4AB1-832C-8544567C0424}"/>
              </a:ext>
            </a:extLst>
          </p:cNvPr>
          <p:cNvSpPr txBox="1"/>
          <p:nvPr/>
        </p:nvSpPr>
        <p:spPr>
          <a:xfrm>
            <a:off x="8620162" y="7520094"/>
            <a:ext cx="547356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https://tughill.org/agriculture-solar-calculator/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7509E-4119-467F-8755-AA4B1359F007}"/>
              </a:ext>
            </a:extLst>
          </p:cNvPr>
          <p:cNvSpPr txBox="1">
            <a:spLocks/>
          </p:cNvSpPr>
          <p:nvPr/>
        </p:nvSpPr>
        <p:spPr>
          <a:xfrm>
            <a:off x="11167581" y="2860715"/>
            <a:ext cx="3087922" cy="21661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Model Inputs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Interactive Spreadsheet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Farm Specific</a:t>
            </a:r>
          </a:p>
          <a:p>
            <a:endParaRPr lang="en-US" sz="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548640" lvl="1" indent="0">
              <a:buFont typeface="Arial" panose="020B0604020202020204" pitchFamily="34" charset="0"/>
              <a:buNone/>
            </a:pPr>
            <a:endParaRPr lang="en-US" sz="24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C204D-6F51-0421-0C55-3BAF1A443D44}"/>
              </a:ext>
            </a:extLst>
          </p:cNvPr>
          <p:cNvSpPr/>
          <p:nvPr/>
        </p:nvSpPr>
        <p:spPr>
          <a:xfrm>
            <a:off x="4067504" y="3928813"/>
            <a:ext cx="1734207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7BC2F-E350-28F1-379C-5070DDEEB18C}"/>
              </a:ext>
            </a:extLst>
          </p:cNvPr>
          <p:cNvSpPr/>
          <p:nvPr/>
        </p:nvSpPr>
        <p:spPr>
          <a:xfrm>
            <a:off x="9119698" y="3522059"/>
            <a:ext cx="1734207" cy="241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591E39-B8A1-D7FF-92CA-0FCB9DF7F2F6}"/>
              </a:ext>
            </a:extLst>
          </p:cNvPr>
          <p:cNvSpPr txBox="1">
            <a:spLocks/>
          </p:cNvSpPr>
          <p:nvPr/>
        </p:nvSpPr>
        <p:spPr>
          <a:xfrm>
            <a:off x="749530" y="464210"/>
            <a:ext cx="13131341" cy="972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Economic Impact: Dairy &amp; Solar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AC81AF-47A2-CA09-4A46-D500C7F65558}"/>
              </a:ext>
            </a:extLst>
          </p:cNvPr>
          <p:cNvCxnSpPr/>
          <p:nvPr/>
        </p:nvCxnSpPr>
        <p:spPr>
          <a:xfrm>
            <a:off x="974726" y="4170551"/>
            <a:ext cx="156877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7D66F3-73BC-C280-3CE3-6C94BB4722EF}"/>
              </a:ext>
            </a:extLst>
          </p:cNvPr>
          <p:cNvSpPr txBox="1"/>
          <p:nvPr/>
        </p:nvSpPr>
        <p:spPr>
          <a:xfrm rot="1643542">
            <a:off x="11240984" y="1143446"/>
            <a:ext cx="212783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Soil Productivity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0208CE-D395-173D-5D81-157A785CC1F1}"/>
              </a:ext>
            </a:extLst>
          </p:cNvPr>
          <p:cNvSpPr/>
          <p:nvPr/>
        </p:nvSpPr>
        <p:spPr>
          <a:xfrm>
            <a:off x="3888828" y="4582510"/>
            <a:ext cx="2186151" cy="29429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20D04-B869-1B1B-D6EF-3D36D76A0C6B}"/>
              </a:ext>
            </a:extLst>
          </p:cNvPr>
          <p:cNvSpPr/>
          <p:nvPr/>
        </p:nvSpPr>
        <p:spPr>
          <a:xfrm>
            <a:off x="3931976" y="7425859"/>
            <a:ext cx="2186151" cy="29429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Lewis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528" y="1985555"/>
            <a:ext cx="12104624" cy="59182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Rural county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Legacy industries struggling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Support for Renewable Energy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Future economic health is based on our natural resources</a:t>
            </a:r>
          </a:p>
          <a:p>
            <a:pPr lvl="1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Dairy Industry remains critical contributor to local economy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Prime soils are a finite resource for food production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Prime Agricultural Land vs. Open Space Considerations</a:t>
            </a:r>
            <a:endParaRPr lang="en-US" sz="8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000" i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9F697-6367-CD7A-032A-612B828557A9}"/>
              </a:ext>
            </a:extLst>
          </p:cNvPr>
          <p:cNvSpPr txBox="1"/>
          <p:nvPr/>
        </p:nvSpPr>
        <p:spPr>
          <a:xfrm rot="20339051">
            <a:off x="8070066" y="5893005"/>
            <a:ext cx="5780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Lora" pitchFamily="2" charset="0"/>
              </a:rPr>
              <a:t>Prime Soils</a:t>
            </a:r>
            <a:r>
              <a:rPr lang="en-US" sz="2800" b="1" dirty="0">
                <a:solidFill>
                  <a:srgbClr val="0070C0"/>
                </a:solidFill>
                <a:latin typeface="Lor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→ Food Production</a:t>
            </a:r>
            <a:endParaRPr lang="en-US" sz="2800" b="1" dirty="0">
              <a:solidFill>
                <a:srgbClr val="0070C0"/>
              </a:solidFill>
              <a:latin typeface="Lora" pitchFamily="2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Lora" pitchFamily="2" charset="0"/>
              </a:rPr>
              <a:t>Marginal Soils </a:t>
            </a:r>
            <a:r>
              <a:rPr lang="en-US" sz="2800" b="1" dirty="0">
                <a:solidFill>
                  <a:srgbClr val="0070C0"/>
                </a:solidFill>
                <a:latin typeface="Lora" pitchFamily="2" charset="0"/>
                <a:ea typeface="Calibri" panose="020F0502020204030204" pitchFamily="34" charset="0"/>
                <a:cs typeface="Calibri" panose="020F0502020204030204" pitchFamily="34" charset="0"/>
              </a:rPr>
              <a:t>→ Solar</a:t>
            </a:r>
            <a:endParaRPr lang="en-US" sz="2800" b="1" dirty="0">
              <a:solidFill>
                <a:srgbClr val="0070C0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3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1FD106-2451-E4DF-4420-82A9A9D9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A6D3-E24B-100D-7960-225C91C2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Local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99B8-63A8-8A37-712B-FDDFF112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58" y="2322786"/>
            <a:ext cx="11636683" cy="52954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Energy Development offers an infusion of funds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(Payment in Lieu of Taxes)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Initial wind project PILOT (Lewis Co.)</a:t>
            </a:r>
          </a:p>
          <a:p>
            <a:pPr lvl="2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Some municipalities used funds for investment while continuing to gradually increase taxes</a:t>
            </a:r>
          </a:p>
          <a:p>
            <a:pPr lvl="2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Others used funds to keep taxes artificially low</a:t>
            </a:r>
          </a:p>
          <a:p>
            <a:pPr lvl="3"/>
            <a:r>
              <a:rPr lang="en-US" sz="248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Scrambling now</a:t>
            </a:r>
          </a:p>
          <a:p>
            <a:pPr marL="1645920" lvl="3" indent="0">
              <a:buNone/>
            </a:pPr>
            <a:endParaRPr lang="en-US" sz="1000" b="1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96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Growing discrepancy in county (have and have nots)</a:t>
            </a:r>
          </a:p>
          <a:p>
            <a:pPr lvl="1"/>
            <a:r>
              <a:rPr lang="en-US" sz="232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Rural county – population trending down</a:t>
            </a:r>
          </a:p>
          <a:p>
            <a:pPr lvl="1"/>
            <a:endParaRPr lang="en-US" sz="232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lvl="1"/>
            <a:endParaRPr lang="en-US" sz="248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103E4-7324-38F7-B3CB-80A933899E5B}"/>
              </a:ext>
            </a:extLst>
          </p:cNvPr>
          <p:cNvSpPr txBox="1">
            <a:spLocks/>
          </p:cNvSpPr>
          <p:nvPr/>
        </p:nvSpPr>
        <p:spPr>
          <a:xfrm rot="842035">
            <a:off x="9421741" y="609969"/>
            <a:ext cx="4957233" cy="1835007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Don’t use </a:t>
            </a:r>
            <a:b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grant money </a:t>
            </a:r>
            <a:b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i="1" dirty="0">
                <a:solidFill>
                  <a:schemeClr val="accent2">
                    <a:lumMod val="50000"/>
                  </a:schemeClr>
                </a:solidFill>
              </a:rPr>
              <a:t>to buy groceries”</a:t>
            </a:r>
          </a:p>
        </p:txBody>
      </p:sp>
    </p:spTree>
    <p:extLst>
      <p:ext uri="{BB962C8B-B14F-4D97-AF65-F5344CB8AC3E}">
        <p14:creationId xmlns:p14="http://schemas.microsoft.com/office/powerpoint/2010/main" val="386028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4994-2117-AD44-D1AD-3BA407195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1CE0-3CCF-C0DA-B1F6-FD63C191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Renewable Energy in Rural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4D36-6580-9383-D9DA-88374F7F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58" y="2322786"/>
            <a:ext cx="11636683" cy="529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“In some rural counties, clean energy is the largest new source of economic activity, helping stabilize local economies otherwise reliant on agriculture’s unpredictable income streams.”</a:t>
            </a:r>
            <a:endParaRPr lang="en-US" sz="232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r>
              <a:rPr lang="en-US" dirty="0"/>
              <a:t>“For example, in </a:t>
            </a:r>
            <a:r>
              <a:rPr lang="en-US" dirty="0">
                <a:hlinkClick r:id="rId3"/>
              </a:rPr>
              <a:t>Howard County, Iowa</a:t>
            </a:r>
            <a:r>
              <a:rPr lang="en-US" dirty="0"/>
              <a:t>, wind turbines generated $2.7 million in property tax revenue in 2024, accounting for 14.5% of the county’s total budget“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Lora" panose="02000503000000020004" pitchFamily="2" charset="0"/>
              </a:rPr>
              <a:t>How Wind and Solar Power Supports America's Farms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  <a:hlinkClick r:id="rId4"/>
              </a:rPr>
              <a:t>https://www.morningagclips.com/how-wind-and-solar-power-supports-americas-farms/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Lora" panose="02000503000000020004" pitchFamily="2" charset="0"/>
              </a:rPr>
              <a:t>—Paul Mwebaze, Research Economist at the Institute for Sustainability, Energy and Environment, University of Illinois at Urbana-Champaign,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90146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6E624D-012B-9742-1DAA-0F061AE7B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8BD8-83DD-CB07-E2C5-4F43B774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1" y="611352"/>
            <a:ext cx="7897890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Lewis County 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3E13-CFCA-7F28-56C9-510C0560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4" y="1703293"/>
            <a:ext cx="12917214" cy="48230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Carrot vs. Stick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Allow Landowner and Developer to still make ultimate decision but provide incentives to avoid prime farmland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highest PILOT fee for projects on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prime soils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and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actively farmed land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.  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Offer discounts for use of marginal soils and/or idle land  </a:t>
            </a:r>
          </a:p>
          <a:p>
            <a:pPr lvl="1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Current Base PILOT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 - 100% Prime land + actively farmed = $7500/MW</a:t>
            </a:r>
          </a:p>
          <a:p>
            <a:pPr lvl="2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First iteration started at $5,500/MW</a:t>
            </a:r>
          </a:p>
          <a:p>
            <a:pPr lvl="3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Based on NY Solar PILOT Toolkit</a:t>
            </a:r>
          </a:p>
          <a:p>
            <a:pPr lvl="3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Developers didn’t seem to blink an eye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E3606-AE31-5726-D2C5-5E1FD7E23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" b="5796"/>
          <a:stretch/>
        </p:blipFill>
        <p:spPr>
          <a:xfrm>
            <a:off x="10024637" y="4976028"/>
            <a:ext cx="4066441" cy="1908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0F310-5C61-C440-B9C3-C8399BE83A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172" y="7099588"/>
            <a:ext cx="4256349" cy="518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81361-4A6A-7C6C-3EE0-217346F15054}"/>
              </a:ext>
            </a:extLst>
          </p:cNvPr>
          <p:cNvSpPr txBox="1"/>
          <p:nvPr/>
        </p:nvSpPr>
        <p:spPr>
          <a:xfrm>
            <a:off x="1177236" y="6388215"/>
            <a:ext cx="874193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https://naturallylewis.com/growing-opportunities/smart-growth-solar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50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794535-81A0-E540-492F-53671A89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CFF-05CB-FD69-CF47-63171150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Lewis County IDA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2E576F-EE54-4DB4-0FBB-E18BB12AA4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81" y="3963016"/>
            <a:ext cx="8086176" cy="3625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6552D4-1918-83DD-37E4-8BB06570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30" y="1745954"/>
            <a:ext cx="8625698" cy="3257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Example PILOT Calculation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Current Base PILOT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100% Prime land + actively farmed = $7500/MW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Idle – not farmed in last 18 months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% of Prime Soils determined by county SWCD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pic>
        <p:nvPicPr>
          <p:cNvPr id="4" name="Picture 3" descr="A satellite view of a solar farm&#10;&#10;Description automatically generated">
            <a:extLst>
              <a:ext uri="{FF2B5EF4-FFF2-40B4-BE49-F238E27FC236}">
                <a16:creationId xmlns:a16="http://schemas.microsoft.com/office/drawing/2014/main" id="{1ADA9EA3-4E5B-8D34-03AC-50401F4AF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7224" y="102326"/>
            <a:ext cx="3844795" cy="7609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E22DE-FF56-DE3A-D9B7-608D18DC54BB}"/>
              </a:ext>
            </a:extLst>
          </p:cNvPr>
          <p:cNvSpPr txBox="1"/>
          <p:nvPr/>
        </p:nvSpPr>
        <p:spPr>
          <a:xfrm>
            <a:off x="7315200" y="7808543"/>
            <a:ext cx="7178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USDA Web Soil Survey: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https://websoilsurvey.sc.egov.usda.gov/App/HomePage.htm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898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23C076-071A-1B5C-050F-E494F84A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154F-9108-0AB3-289A-7A0B6350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Limitations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4A1077-AB39-4447-19A6-E3EBB2AA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745953"/>
            <a:ext cx="6015671" cy="52959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Develop cost – influence of PILOT</a:t>
            </a:r>
          </a:p>
          <a:p>
            <a:pPr lvl="1"/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PILOT desired to provide budget stability for length of project</a:t>
            </a:r>
          </a:p>
          <a:p>
            <a:pPr lvl="1"/>
            <a:r>
              <a:rPr lang="en-US" sz="248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Proportionally smaller expense relative to </a:t>
            </a:r>
          </a:p>
          <a:p>
            <a:pPr lvl="2"/>
            <a:r>
              <a:rPr lang="en-US" sz="216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Construction</a:t>
            </a:r>
          </a:p>
          <a:p>
            <a:pPr lvl="2"/>
            <a:r>
              <a:rPr lang="en-US" sz="216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Interconnection</a:t>
            </a:r>
          </a:p>
          <a:p>
            <a:pPr lvl="2"/>
            <a:endParaRPr lang="en-US" sz="216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Factors attributing to marginal vs. optimal farmland – more than just soil type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Lora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633A5-0D5F-A70D-6711-74AE81E6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45" y="4330261"/>
            <a:ext cx="6138703" cy="34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30" y="611352"/>
            <a:ext cx="13131341" cy="1374203"/>
          </a:xfrm>
        </p:spPr>
        <p:txBody>
          <a:bodyPr>
            <a:normAutofit/>
          </a:bodyPr>
          <a:lstStyle/>
          <a:p>
            <a:pPr lvl="2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The PILOT “cliff”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305" y="1730536"/>
            <a:ext cx="10804634" cy="75713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Renewable Energy PILOT’s hit differently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4B63D0-784D-E915-7266-1A26EB9C9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524083"/>
              </p:ext>
            </p:extLst>
          </p:nvPr>
        </p:nvGraphicFramePr>
        <p:xfrm>
          <a:off x="1306574" y="2567586"/>
          <a:ext cx="4968100" cy="26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161E01-44E6-CACC-202E-C25A1B31A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55366"/>
              </p:ext>
            </p:extLst>
          </p:nvPr>
        </p:nvGraphicFramePr>
        <p:xfrm>
          <a:off x="7619997" y="2567586"/>
          <a:ext cx="4968100" cy="26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904887-9F3B-3CEF-CD4F-D649922CE177}"/>
              </a:ext>
            </a:extLst>
          </p:cNvPr>
          <p:cNvSpPr txBox="1"/>
          <p:nvPr/>
        </p:nvSpPr>
        <p:spPr>
          <a:xfrm>
            <a:off x="11761072" y="3711633"/>
            <a:ext cx="8828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AA31BB-291A-F7C1-B5C6-1D1AA9BDAA94}"/>
              </a:ext>
            </a:extLst>
          </p:cNvPr>
          <p:cNvSpPr txBox="1">
            <a:spLocks/>
          </p:cNvSpPr>
          <p:nvPr/>
        </p:nvSpPr>
        <p:spPr>
          <a:xfrm>
            <a:off x="7725100" y="5323658"/>
            <a:ext cx="5901558" cy="229459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Decommission Project?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Taxable project remaining?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Re-power and negotiate new PILOT?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Tax Hike Shock?</a:t>
            </a:r>
          </a:p>
          <a:p>
            <a:pPr lvl="1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2% Tax Cap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738933-EFCF-22AB-FDAB-CE73DDDE798D}"/>
              </a:ext>
            </a:extLst>
          </p:cNvPr>
          <p:cNvSpPr txBox="1">
            <a:spLocks/>
          </p:cNvSpPr>
          <p:nvPr/>
        </p:nvSpPr>
        <p:spPr>
          <a:xfrm>
            <a:off x="1403130" y="5528440"/>
            <a:ext cx="4661336" cy="202897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ora" panose="02000503000000020004" pitchFamily="2" charset="0"/>
              </a:rPr>
              <a:t>End with taxing jurisdictions receiving full tax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18315-319C-DF5D-095B-B8A1942CA6BD}"/>
              </a:ext>
            </a:extLst>
          </p:cNvPr>
          <p:cNvSpPr txBox="1"/>
          <p:nvPr/>
        </p:nvSpPr>
        <p:spPr>
          <a:xfrm rot="21286116">
            <a:off x="8628993" y="3306650"/>
            <a:ext cx="22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Inflation Escalator</a:t>
            </a:r>
          </a:p>
        </p:txBody>
      </p:sp>
    </p:spTree>
    <p:extLst>
      <p:ext uri="{BB962C8B-B14F-4D97-AF65-F5344CB8AC3E}">
        <p14:creationId xmlns:p14="http://schemas.microsoft.com/office/powerpoint/2010/main" val="34100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 PPT_Template (with sponsors)" id="{BA5F31EE-34E9-4D3F-9E1C-D5D6A030CBA4}" vid="{169A4734-4F20-4571-80F4-9F49CD708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 PPT_Template</Template>
  <TotalTime>15054</TotalTime>
  <Words>1571</Words>
  <Application>Microsoft Office PowerPoint</Application>
  <PresentationFormat>Custom</PresentationFormat>
  <Paragraphs>362</Paragraphs>
  <Slides>25</Slides>
  <Notes>25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Lora</vt:lpstr>
      <vt:lpstr>Work Sans</vt:lpstr>
      <vt:lpstr>Office Theme</vt:lpstr>
      <vt:lpstr>Hosting Renewable Energy Projects Optimizing Community Benefits </vt:lpstr>
      <vt:lpstr>NYS Agriculture</vt:lpstr>
      <vt:lpstr>Lewis County</vt:lpstr>
      <vt:lpstr>Local Experience</vt:lpstr>
      <vt:lpstr>Renewable Energy in Rural Economies</vt:lpstr>
      <vt:lpstr>Lewis County IDA</vt:lpstr>
      <vt:lpstr>Lewis County IDA</vt:lpstr>
      <vt:lpstr>Limitations</vt:lpstr>
      <vt:lpstr>The PILOT “cliff”</vt:lpstr>
      <vt:lpstr>PILOT Escalator / De-escalator</vt:lpstr>
      <vt:lpstr>Why Host Community Benefit Agreements?</vt:lpstr>
      <vt:lpstr>Project Development     Who, What, How</vt:lpstr>
      <vt:lpstr>Maximizing community benefit</vt:lpstr>
      <vt:lpstr>Maximizing community benefit</vt:lpstr>
      <vt:lpstr>Host Community Benefit Agreements</vt:lpstr>
      <vt:lpstr>Host Community Benefit Agreements</vt:lpstr>
      <vt:lpstr>Lewis County Community Economic        Development Program</vt:lpstr>
      <vt:lpstr>Host Community Benefit Agreements</vt:lpstr>
      <vt:lpstr>Agriculture &amp; HCBA’s</vt:lpstr>
      <vt:lpstr>PowerPoint Presentation</vt:lpstr>
      <vt:lpstr>Economic Impact: Dairy &amp; Solar</vt:lpstr>
      <vt:lpstr>PowerPoint Presentation</vt:lpstr>
      <vt:lpstr>Potential Cost to Farm</vt:lpstr>
      <vt:lpstr>“Marginal” Land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Lawrence</dc:creator>
  <cp:lastModifiedBy>Joe Lawrence</cp:lastModifiedBy>
  <cp:revision>553</cp:revision>
  <cp:lastPrinted>2019-04-02T17:33:58Z</cp:lastPrinted>
  <dcterms:created xsi:type="dcterms:W3CDTF">2017-11-25T18:44:50Z</dcterms:created>
  <dcterms:modified xsi:type="dcterms:W3CDTF">2025-07-30T21:29:23Z</dcterms:modified>
</cp:coreProperties>
</file>