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947" r:id="rId2"/>
    <p:sldId id="972" r:id="rId3"/>
    <p:sldId id="265" r:id="rId4"/>
    <p:sldId id="266" r:id="rId5"/>
    <p:sldId id="978" r:id="rId6"/>
    <p:sldId id="956" r:id="rId7"/>
    <p:sldId id="535" r:id="rId8"/>
    <p:sldId id="939" r:id="rId9"/>
    <p:sldId id="391" r:id="rId10"/>
    <p:sldId id="976" r:id="rId11"/>
    <p:sldId id="975" r:id="rId12"/>
    <p:sldId id="977" r:id="rId13"/>
    <p:sldId id="945" r:id="rId14"/>
    <p:sldId id="966" r:id="rId15"/>
    <p:sldId id="967" r:id="rId16"/>
    <p:sldId id="936" r:id="rId17"/>
    <p:sldId id="948" r:id="rId18"/>
    <p:sldId id="942" r:id="rId19"/>
    <p:sldId id="96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773" autoAdjust="0"/>
    <p:restoredTop sz="58707" autoAdjust="0"/>
  </p:normalViewPr>
  <p:slideViewPr>
    <p:cSldViewPr snapToGrid="0">
      <p:cViewPr varScale="1">
        <p:scale>
          <a:sx n="72" d="100"/>
          <a:sy n="72" d="100"/>
        </p:scale>
        <p:origin x="2480" y="192"/>
      </p:cViewPr>
      <p:guideLst/>
    </p:cSldViewPr>
  </p:slideViewPr>
  <p:notesTextViewPr>
    <p:cViewPr>
      <p:scale>
        <a:sx n="90" d="100"/>
        <a:sy n="9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459F86-3498-B549-B1A9-8E1B63960FB2}" type="datetimeFigureOut">
              <a:rPr lang="en-US" smtClean="0"/>
              <a:t>7/29/25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D765D0-9E08-014F-99D0-C6B82C73D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164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D765D0-9E08-014F-99D0-C6B82C73D9B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7910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D765D0-9E08-014F-99D0-C6B82C73D9B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345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D765D0-9E08-014F-99D0-C6B82C73D9B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8878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D765D0-9E08-014F-99D0-C6B82C73D9B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430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D765D0-9E08-014F-99D0-C6B82C73D9B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0395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D765D0-9E08-014F-99D0-C6B82C73D9B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8424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D765D0-9E08-014F-99D0-C6B82C73D9B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0435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D765D0-9E08-014F-99D0-C6B82C73D9B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489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>
              <a:solidFill>
                <a:srgbClr val="363636"/>
              </a:solidFill>
              <a:effectLst/>
              <a:latin typeface="bookmani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D765D0-9E08-014F-99D0-C6B82C73D9B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6948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4434f44944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34434f44944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4434f44944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4434f44944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Approximately 83% of developers thought increasing CBAs was at least somewhat feasible, whereas less than 20% thought community ownership or bill discounts were feasible.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D765D0-9E08-014F-99D0-C6B82C73D9B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8507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>
              <a:solidFill>
                <a:srgbClr val="363636"/>
              </a:solidFill>
              <a:effectLst/>
              <a:latin typeface="bookmani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D765D0-9E08-014F-99D0-C6B82C73D9B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6826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D765D0-9E08-014F-99D0-C6B82C73D9B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2294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Professional qualifications: 9 lawyers, 2 non-lawyers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Experience: 6 developer side (incl. 4 outside counsel,  6 community side (incl. 4 outside counsel), 1 mediator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D765D0-9E08-014F-99D0-C6B82C73D9B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1882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D765D0-9E08-014F-99D0-C6B82C73D9B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257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13E48-2FD5-8B6D-66F7-4A8524D1CE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16419B-405B-EE30-D37F-17CE15B966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05EBDC-F182-90DF-6BC0-FD574B4F7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BEDE9-3C51-42D9-8D90-8608516965F0}" type="datetimeFigureOut">
              <a:rPr lang="en-US" smtClean="0"/>
              <a:t>7/29/25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D5B46F-6FC0-7B2C-BA8C-B353F46A3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BF25E-2B72-D05C-326B-E11365FAE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EB919-7EDE-4421-A0D9-D76412BAF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902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4FAED-11D5-5C22-E318-967B503C4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641D0A-0362-9421-1EA0-4087284284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5372EB-328B-B16B-8FA3-C66E0CE7B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BEDE9-3C51-42D9-8D90-8608516965F0}" type="datetimeFigureOut">
              <a:rPr lang="en-US" smtClean="0"/>
              <a:t>7/29/25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8AB9AF-15A6-5494-A258-5D3E6BC01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3D4821-CA7D-8D87-D128-9820C2610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EB919-7EDE-4421-A0D9-D76412BAF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969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7A1594-6149-E552-2C38-6F76E1AC05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1B0B99-3F7B-71A3-C168-339E99E433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811E2B-FA66-79C5-75E6-C174AE2D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BEDE9-3C51-42D9-8D90-8608516965F0}" type="datetimeFigureOut">
              <a:rPr lang="en-US" smtClean="0"/>
              <a:t>7/29/25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19D68-452E-0F62-9691-E12A73137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CB672-9782-EF65-D693-2B6B4232E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EB919-7EDE-4421-A0D9-D76412BAF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3793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00797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215BE-5E79-0144-F87A-0FF732C48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D60F4A-29FD-306E-FBAC-595A944BA8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6E9404-E64E-B9BA-8A7F-EAECAAD27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BEDE9-3C51-42D9-8D90-8608516965F0}" type="datetimeFigureOut">
              <a:rPr lang="en-US" smtClean="0"/>
              <a:t>7/29/25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76DF79-9966-4847-16DA-A4B9B63A0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B3075D-550F-DE6E-CE3C-3984798A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EB919-7EDE-4421-A0D9-D76412BAF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967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C9FEA-D2BE-8917-A21C-60AAC6151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76FEAE-21D8-D0E7-A929-7B886B4D6A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72CAA5-509C-03A1-BAE1-18A153FA1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BEDE9-3C51-42D9-8D90-8608516965F0}" type="datetimeFigureOut">
              <a:rPr lang="en-US" smtClean="0"/>
              <a:t>7/29/25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C0826B-BB55-EC5E-2AD0-E5AD5CE25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9D1E2C-42DF-B2CB-ED30-3C93397E5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EB919-7EDE-4421-A0D9-D76412BAF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945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592D2-7654-A921-A0B1-B9E4B1E72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8426F6-80BD-18F1-0FFB-1C38FBE695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050C7F-4048-68C7-427D-66837D3B21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0603F2-3493-50C1-6624-36A49E281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BEDE9-3C51-42D9-8D90-8608516965F0}" type="datetimeFigureOut">
              <a:rPr lang="en-US" smtClean="0"/>
              <a:t>7/29/25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9FD3C-B7CD-C315-E6EE-76170BB6C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6EF1C7-F16B-1CCD-8A08-F2443416C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EB919-7EDE-4421-A0D9-D76412BAF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222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7A60A-2343-CAFF-2B44-082EEFA82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9B1042-FE68-FB8F-F671-0D355652A6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08DCAB-4D1D-E067-3C95-F38FBF48C6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AA6B60-100F-261A-3B30-DDA435A80D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EE98EA-A958-6C9C-095E-50B00F079F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75E2E8-E791-29AF-7233-4BE21C31E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BEDE9-3C51-42D9-8D90-8608516965F0}" type="datetimeFigureOut">
              <a:rPr lang="en-US" smtClean="0"/>
              <a:t>7/29/25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BDD8A1-2CCD-7713-4602-B22834D38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C65FCD-3155-94D5-A71C-F3705C04F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EB919-7EDE-4421-A0D9-D76412BAF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708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97FC3-8C27-0C0F-35C1-213F03E12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D5AB87-BA77-0065-863C-F479E21D5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BEDE9-3C51-42D9-8D90-8608516965F0}" type="datetimeFigureOut">
              <a:rPr lang="en-US" smtClean="0"/>
              <a:t>7/29/25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37E4A5-9280-E318-5476-70AD0BB53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2021D1-8D6D-1D70-8BC2-DB53D4743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EB919-7EDE-4421-A0D9-D76412BAF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762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AEBC31-7E2B-5906-B752-DB7338253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BEDE9-3C51-42D9-8D90-8608516965F0}" type="datetimeFigureOut">
              <a:rPr lang="en-US" smtClean="0"/>
              <a:t>7/29/25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A794A2-9213-19B2-7D7A-FC7E9AAD6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B18DE4-D908-A8B1-105C-AE9E6521D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EB919-7EDE-4421-A0D9-D76412BAF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04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AAD83-BCC2-91C1-193F-65C6FDB9B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C944A2-E83C-EAA8-D165-A89ED2069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1BF557-127D-9E90-384F-82A9ECC814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BAE92A-794E-E0E5-B1AC-3A31C2EFD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BEDE9-3C51-42D9-8D90-8608516965F0}" type="datetimeFigureOut">
              <a:rPr lang="en-US" smtClean="0"/>
              <a:t>7/29/25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05EFB9-8355-94FB-027A-F2BB59BF4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F56C18-546C-2662-5554-284CD4C3B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EB919-7EDE-4421-A0D9-D76412BAF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135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C543B-F6EB-2DA7-00B3-04EFA90C9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122F19-CEBF-0D18-D58E-3693BA739A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62586D-A0CB-FDBC-E298-78F7196950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09813A-6433-0385-C1C9-95B8D5890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BEDE9-3C51-42D9-8D90-8608516965F0}" type="datetimeFigureOut">
              <a:rPr lang="en-US" smtClean="0"/>
              <a:t>7/29/25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65D509-D77D-FC1C-F183-DB865ABF9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B1365-7653-B1C0-6CDE-97FC394B6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EB919-7EDE-4421-A0D9-D76412BAF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860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16D462-241B-C8A6-E800-6CAC8C4A6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434679-FE36-200A-30E0-C48F227A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92643C-FDAA-4E5B-D22A-76140D3C30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DBEDE9-3C51-42D9-8D90-8608516965F0}" type="datetimeFigureOut">
              <a:rPr lang="en-US" smtClean="0"/>
              <a:t>7/29/25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5C0A3-9C4B-4EC9-B89B-2C5C3CD7B3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0E6D90-8B3D-0D4A-1395-BE66B5F09C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7EB919-7EDE-4421-A0D9-D76412BAF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508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C1D48C-6D79-8941-3850-E3DFDEA49C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4032800"/>
            <a:ext cx="7234989" cy="2250770"/>
          </a:xfr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Matthew Eisenson</a:t>
            </a:r>
          </a:p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Sabin Center for Climate Change Law</a:t>
            </a:r>
          </a:p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July 30, 2025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7FC5889-CB48-8C35-AD18-569DFF89E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569" y="1799413"/>
            <a:ext cx="5662863" cy="1600200"/>
          </a:xfrm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Legal Considerations for Community Benefits Agreements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6CCB79-2368-6085-2372-63EF3D4B0C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27" y="258964"/>
            <a:ext cx="7264068" cy="89835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9B99701-C237-5150-2691-7BB8983AF4AA}"/>
              </a:ext>
            </a:extLst>
          </p:cNvPr>
          <p:cNvCxnSpPr/>
          <p:nvPr/>
        </p:nvCxnSpPr>
        <p:spPr>
          <a:xfrm>
            <a:off x="946482" y="3721768"/>
            <a:ext cx="5069305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The benefits of agrivoltaics for farmers | Enel Green Power | Enel Green  Power">
            <a:extLst>
              <a:ext uri="{FF2B5EF4-FFF2-40B4-BE49-F238E27FC236}">
                <a16:creationId xmlns:a16="http://schemas.microsoft.com/office/drawing/2014/main" id="{C6EA7A3D-B810-BBB2-B86F-022F35B0E532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4" r="48524" b="2334"/>
          <a:stretch>
            <a:fillRect/>
          </a:stretch>
        </p:blipFill>
        <p:spPr bwMode="auto">
          <a:xfrm>
            <a:off x="7531261" y="1"/>
            <a:ext cx="46607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08994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1AD630-F76E-16B9-F5D5-CDC2985F80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5ACA6-8DFF-CBF9-5EEB-A7311E89F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129" y="288084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Best Practices for Developers (Partial List)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DE1058-C497-3035-A3D1-B41DF251C9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129" y="1613647"/>
            <a:ext cx="11430000" cy="4545385"/>
          </a:xfrm>
        </p:spPr>
        <p:txBody>
          <a:bodyPr numCol="2" spcCol="457200">
            <a:noAutofit/>
          </a:bodyPr>
          <a:lstStyle/>
          <a:p>
            <a:pPr marL="18288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#1 Hire local outreach firm</a:t>
            </a:r>
          </a:p>
          <a:p>
            <a:pPr marL="18288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88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#2 Start with conversations not deals</a:t>
            </a:r>
          </a:p>
          <a:p>
            <a:pPr marL="18288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88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#4 Engage with local officials early and often</a:t>
            </a:r>
          </a:p>
          <a:p>
            <a:pPr marL="18288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88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#6 Meet one-on-one with neighbors</a:t>
            </a:r>
          </a:p>
          <a:p>
            <a:pPr marL="18288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#8 Take community members and local government officials on tours of comparable facilities</a:t>
            </a:r>
          </a:p>
          <a:p>
            <a:pPr marL="18288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88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#15 Get all terms finalized before agreeing on amount of payment</a:t>
            </a:r>
          </a:p>
        </p:txBody>
      </p:sp>
      <p:pic>
        <p:nvPicPr>
          <p:cNvPr id="4" name="Picture 3" descr="A blue sign with white text&#10;&#10;Description automatically generated">
            <a:extLst>
              <a:ext uri="{FF2B5EF4-FFF2-40B4-BE49-F238E27FC236}">
                <a16:creationId xmlns:a16="http://schemas.microsoft.com/office/drawing/2014/main" id="{71A838F8-EBE4-0F3A-8934-9769418D90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50" y="5470398"/>
            <a:ext cx="1387602" cy="138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5450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A2971-09B0-D86E-39C5-970C52B3D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041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Best Practices for Host Communities (Partial List)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B3E2FD-CA86-08D4-736A-6494EF710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041" y="1825625"/>
            <a:ext cx="10815918" cy="4667250"/>
          </a:xfrm>
        </p:spPr>
        <p:txBody>
          <a:bodyPr numCol="2" spcCol="457200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#1 Speak among yourselves before speaking with developer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#4 Ask developer for information about its other facilities and affiliates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#5 Ask developer for all information about the site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#6 Hire technical expert –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and ask developer to pay for it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#7 Hire counsel</a:t>
            </a:r>
          </a:p>
        </p:txBody>
      </p:sp>
      <p:pic>
        <p:nvPicPr>
          <p:cNvPr id="4" name="Picture 3" descr="A blue sign with white text&#10;&#10;Description automatically generated">
            <a:extLst>
              <a:ext uri="{FF2B5EF4-FFF2-40B4-BE49-F238E27FC236}">
                <a16:creationId xmlns:a16="http://schemas.microsoft.com/office/drawing/2014/main" id="{8709A8C3-3263-C3A1-98CF-2B098E0238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50" y="5470398"/>
            <a:ext cx="1387602" cy="138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3074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CE5AFA-286E-1172-CADC-82560B5D78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FB110-8438-12D3-BFFF-E5CF72DED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235" y="365124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Best Practices for Drafting (Partial List)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F4DA8C-D035-3815-F260-17526F0FA6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235" y="1690688"/>
            <a:ext cx="11600329" cy="5014912"/>
          </a:xfrm>
        </p:spPr>
        <p:txBody>
          <a:bodyPr numCol="2" spcCol="457200">
            <a:noAutofit/>
          </a:bodyPr>
          <a:lstStyle/>
          <a:p>
            <a:pPr marL="18288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#1 Tailor benefits to community needs and priorities</a:t>
            </a:r>
          </a:p>
          <a:p>
            <a:pPr marL="18288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88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#2 Avoid ambiguity</a:t>
            </a:r>
          </a:p>
          <a:p>
            <a:pPr marL="18288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88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#3 Tie benefits to the tax burden of the project</a:t>
            </a:r>
          </a:p>
          <a:p>
            <a:pPr marL="18288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88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#4 Set end date to any benefits and obligations</a:t>
            </a:r>
          </a:p>
          <a:p>
            <a:pPr marL="18288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88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#5 Mandate schedule for application review</a:t>
            </a:r>
          </a:p>
          <a:p>
            <a:pPr marL="18288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#6 Include provisions for amendment and renewal</a:t>
            </a:r>
          </a:p>
          <a:p>
            <a:pPr marL="18288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88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#7 Include mechanisms for monitoring compliance and enforcement</a:t>
            </a:r>
          </a:p>
          <a:p>
            <a:pPr marL="18288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88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#8 Include provisions for monitoring environmental hazards</a:t>
            </a:r>
          </a:p>
        </p:txBody>
      </p:sp>
      <p:pic>
        <p:nvPicPr>
          <p:cNvPr id="4" name="Picture 3" descr="A blue sign with white text&#10;&#10;Description automatically generated">
            <a:extLst>
              <a:ext uri="{FF2B5EF4-FFF2-40B4-BE49-F238E27FC236}">
                <a16:creationId xmlns:a16="http://schemas.microsoft.com/office/drawing/2014/main" id="{BB3B4BD2-522F-580D-300A-A716DD759A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50" y="5470398"/>
            <a:ext cx="1387602" cy="138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2914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04672-CF83-8FD0-02F9-AE45791C0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822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Who are the parties to the agreement?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DB875F-E497-F49C-9652-825DFA1BC9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036" y="1929384"/>
            <a:ext cx="10684764" cy="4251960"/>
          </a:xfrm>
        </p:spPr>
        <p:txBody>
          <a:bodyPr>
            <a:normAutofit/>
          </a:bodyPr>
          <a:lstStyle/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Remember the principle of “privity of contract” – only parties to an agreement are bound by, and can enforce, its terms (with limited exceptions)</a:t>
            </a:r>
          </a:p>
          <a:p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Agreement should bind the developer and its successors and assigns</a:t>
            </a:r>
          </a:p>
        </p:txBody>
      </p:sp>
      <p:pic>
        <p:nvPicPr>
          <p:cNvPr id="5" name="Picture 4" descr="A blue sign with white text&#10;&#10;Description automatically generated">
            <a:extLst>
              <a:ext uri="{FF2B5EF4-FFF2-40B4-BE49-F238E27FC236}">
                <a16:creationId xmlns:a16="http://schemas.microsoft.com/office/drawing/2014/main" id="{5C519505-20F4-6010-EFD2-8909943DA4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50" y="5470398"/>
            <a:ext cx="1387602" cy="138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2358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04672-CF83-8FD0-02F9-AE45791C0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822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Ensure the CBA “runs with” the project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26A8D1-0253-9E67-318C-98ADD0A5D1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58"/>
          <a:stretch/>
        </p:blipFill>
        <p:spPr>
          <a:xfrm>
            <a:off x="248167" y="3432240"/>
            <a:ext cx="11692617" cy="22189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DB87EF-05F1-75F8-7C62-D5301D532D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2" r="6773"/>
          <a:stretch/>
        </p:blipFill>
        <p:spPr>
          <a:xfrm>
            <a:off x="527971" y="2244762"/>
            <a:ext cx="11133010" cy="9988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A blue sign with white text&#10;&#10;Description automatically generated">
            <a:extLst>
              <a:ext uri="{FF2B5EF4-FFF2-40B4-BE49-F238E27FC236}">
                <a16:creationId xmlns:a16="http://schemas.microsoft.com/office/drawing/2014/main" id="{3F3242B1-EDC4-3698-962F-55516783FD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50" y="5470398"/>
            <a:ext cx="1387602" cy="138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9139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04672-CF83-8FD0-02F9-AE45791C0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822" y="360263"/>
            <a:ext cx="10853928" cy="1325563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Special considerations for CBAs involving local government entities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DB875F-E497-F49C-9652-825DFA1BC9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465" y="1900518"/>
            <a:ext cx="10853928" cy="4677348"/>
          </a:xfrm>
        </p:spPr>
        <p:txBody>
          <a:bodyPr>
            <a:normAutofit fontScale="85000" lnSpcReduction="10000"/>
          </a:bodyPr>
          <a:lstStyle/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Exaction = a condition that a local government imposes on a developer in return for the local government agreeing to allow a land use that it otherwise could prohibit.</a:t>
            </a:r>
          </a:p>
          <a:p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Exactions must meet (at least) two requirements:</a:t>
            </a:r>
          </a:p>
          <a:p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Nexus Requirement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The benefit exacted from the developer must have an “essential nexus” to the legitimate state interest that the local government would have invoked to prohibit the development.</a:t>
            </a:r>
          </a:p>
          <a:p>
            <a:pPr marL="971550" lvl="1" indent="-514350">
              <a:buFont typeface="+mj-lt"/>
              <a:buAutoNum type="arabicPeriod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Proportionality Requirement: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The benefit must be 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roughly proportional to the impact the development would 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impose.</a:t>
            </a:r>
          </a:p>
        </p:txBody>
      </p:sp>
      <p:pic>
        <p:nvPicPr>
          <p:cNvPr id="5" name="Picture 4" descr="A blue sign with white text&#10;&#10;Description automatically generated">
            <a:extLst>
              <a:ext uri="{FF2B5EF4-FFF2-40B4-BE49-F238E27FC236}">
                <a16:creationId xmlns:a16="http://schemas.microsoft.com/office/drawing/2014/main" id="{5C519505-20F4-6010-EFD2-8909943DA4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50" y="5470398"/>
            <a:ext cx="1387602" cy="138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8106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8C3DB-310A-BA1E-0B20-DA7363BD1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8873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South Ripley Solar Project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8D9DD72-B920-A204-46A9-52C3B9237C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"/>
          <a:stretch/>
        </p:blipFill>
        <p:spPr>
          <a:xfrm>
            <a:off x="914445" y="2324251"/>
            <a:ext cx="5891525" cy="39818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18F5560-D82F-D662-62CF-9C64181A2996}"/>
              </a:ext>
            </a:extLst>
          </p:cNvPr>
          <p:cNvSpPr txBox="1"/>
          <p:nvPr/>
        </p:nvSpPr>
        <p:spPr>
          <a:xfrm>
            <a:off x="509274" y="1553504"/>
            <a:ext cx="5586726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dirty="0"/>
              <a:t>270 MW solar + storage project covering approx. 1,500 acres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BC3228-A9E4-EE39-7DAD-5ED702B96D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5" r="6440"/>
          <a:stretch/>
        </p:blipFill>
        <p:spPr>
          <a:xfrm>
            <a:off x="7279273" y="280370"/>
            <a:ext cx="4624075" cy="630875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983884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7922CCD-F8FE-1D0F-4507-C7722F0D69C0}"/>
              </a:ext>
            </a:extLst>
          </p:cNvPr>
          <p:cNvSpPr txBox="1"/>
          <p:nvPr/>
        </p:nvSpPr>
        <p:spPr>
          <a:xfrm>
            <a:off x="401053" y="352239"/>
            <a:ext cx="11421979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7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Company shall annually make Host Community Benefit Payments in the amount of $1,750 per MW[] of installed solar” capacity.</a:t>
            </a:r>
          </a:p>
          <a:p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7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“Host Community Benefit Payments shall be increased during the Term by two percent (2.0%) over the previous year.” 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7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“Any Host Community Benefit Payment not received as of the date due shall be deemed late without any requirement of notice from the Town. Late fees shall be assessed at a rate of one percent (1%) for each month or a portion of a month that the original amount outstanding remains due.”</a:t>
            </a:r>
          </a:p>
          <a:p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7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Host Community Benefit Payments made . . . hereunder may be used by the Town for any lawful public purpose, which purposes shall be determined in the sole and absolute discretion of the Town."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6673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750221A3-93BF-B626-FD73-5A365C315B16}"/>
              </a:ext>
            </a:extLst>
          </p:cNvPr>
          <p:cNvSpPr txBox="1"/>
          <p:nvPr/>
        </p:nvSpPr>
        <p:spPr>
          <a:xfrm>
            <a:off x="4635848" y="3689958"/>
            <a:ext cx="7283024" cy="27853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Community Benefits Package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-- “</a:t>
            </a:r>
            <a:r>
              <a:rPr lang="en-US" sz="25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Funding from Kahana Solar will be a fixed commitment of . . . $1,375,000, which breaks down to $55,000 per year of Project commercial operation for 25 years. The $55,000 will be broken down into an annual $40,000 allocation . . . and an annual $15,000 allocation”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D70958-4E3B-BAB0-181D-06D4D7AA9B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848" y="382664"/>
            <a:ext cx="7283024" cy="31188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11770B-CD6E-227C-94E0-5446C6AF51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0" t="3542" r="7120" b="5335"/>
          <a:stretch/>
        </p:blipFill>
        <p:spPr>
          <a:xfrm>
            <a:off x="190001" y="869789"/>
            <a:ext cx="4275904" cy="511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6814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23561B6-8A7E-442B-5C9F-E635171D1C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9" t="3542" r="48350" b="72399"/>
          <a:stretch/>
        </p:blipFill>
        <p:spPr>
          <a:xfrm>
            <a:off x="8963345" y="337836"/>
            <a:ext cx="2951748" cy="2015937"/>
          </a:xfrm>
          <a:prstGeom prst="rect">
            <a:avLst/>
          </a:prstGeom>
        </p:spPr>
      </p:pic>
      <p:sp>
        <p:nvSpPr>
          <p:cNvPr id="13" name="Can 12">
            <a:extLst>
              <a:ext uri="{FF2B5EF4-FFF2-40B4-BE49-F238E27FC236}">
                <a16:creationId xmlns:a16="http://schemas.microsoft.com/office/drawing/2014/main" id="{6443A109-B0F4-07EB-02CA-5BC98B54E949}"/>
              </a:ext>
            </a:extLst>
          </p:cNvPr>
          <p:cNvSpPr/>
          <p:nvPr/>
        </p:nvSpPr>
        <p:spPr>
          <a:xfrm>
            <a:off x="1064030" y="997527"/>
            <a:ext cx="4807378" cy="5780265"/>
          </a:xfrm>
          <a:prstGeom prst="can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$40,000</a:t>
            </a:r>
            <a:endParaRPr lang="en-US" sz="2500" dirty="0"/>
          </a:p>
          <a:p>
            <a:pPr algn="ctr"/>
            <a:endParaRPr lang="en-US" sz="2200" dirty="0"/>
          </a:p>
          <a:p>
            <a:pPr algn="ctr"/>
            <a:endParaRPr lang="en-US" sz="2200" dirty="0"/>
          </a:p>
          <a:p>
            <a:pPr algn="ctr"/>
            <a:br>
              <a:rPr lang="en-US" sz="2500" dirty="0"/>
            </a:b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To be </a:t>
            </a:r>
            <a:r>
              <a:rPr lang="en-US" sz="2500" dirty="0"/>
              <a:t>“</a:t>
            </a:r>
            <a:r>
              <a:rPr lang="en-US" sz="2500" dirty="0">
                <a:latin typeface="ArialMT"/>
              </a:rPr>
              <a:t>a</a:t>
            </a:r>
            <a:r>
              <a:rPr lang="en-US" sz="2500" dirty="0">
                <a:effectLst/>
                <a:latin typeface="ArialMT"/>
              </a:rPr>
              <a:t>llocated at the discretion of Kahana Solar, consistent with its corporate vision, values, policies, and sustainability requirements”</a:t>
            </a:r>
          </a:p>
          <a:p>
            <a:pPr algn="ctr"/>
            <a:r>
              <a:rPr lang="en-US" sz="2500" dirty="0">
                <a:effectLst/>
                <a:latin typeface="ArialMT"/>
              </a:rPr>
              <a:t> </a:t>
            </a:r>
          </a:p>
          <a:p>
            <a:pPr algn="ctr"/>
            <a:endParaRPr lang="en-US" sz="2500" dirty="0"/>
          </a:p>
          <a:p>
            <a:pPr algn="ctr"/>
            <a:endParaRPr lang="en-US" sz="2500" dirty="0"/>
          </a:p>
          <a:p>
            <a:pPr algn="ctr"/>
            <a:endParaRPr lang="en-US" sz="2500" dirty="0"/>
          </a:p>
          <a:p>
            <a:pPr algn="ctr"/>
            <a:endParaRPr lang="en-US" sz="2500" dirty="0"/>
          </a:p>
          <a:p>
            <a:pPr algn="ctr"/>
            <a:endParaRPr lang="en-US" dirty="0"/>
          </a:p>
        </p:txBody>
      </p:sp>
      <p:sp>
        <p:nvSpPr>
          <p:cNvPr id="14" name="Can 13">
            <a:extLst>
              <a:ext uri="{FF2B5EF4-FFF2-40B4-BE49-F238E27FC236}">
                <a16:creationId xmlns:a16="http://schemas.microsoft.com/office/drawing/2014/main" id="{99401B67-B1D8-0D28-3606-60F18E538A1F}"/>
              </a:ext>
            </a:extLst>
          </p:cNvPr>
          <p:cNvSpPr/>
          <p:nvPr/>
        </p:nvSpPr>
        <p:spPr>
          <a:xfrm>
            <a:off x="6320592" y="2951018"/>
            <a:ext cx="4807378" cy="3733050"/>
          </a:xfrm>
          <a:prstGeom prst="can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/>
          </a:p>
          <a:p>
            <a:pPr algn="ctr"/>
            <a:r>
              <a:rPr lang="en-US" sz="3000" dirty="0"/>
              <a:t>$15,000</a:t>
            </a:r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r>
              <a:rPr lang="en-US" sz="2500" dirty="0">
                <a:effectLst/>
                <a:latin typeface="ArialMT"/>
              </a:rPr>
              <a:t>To be used by the Hawaii Community Foundation to issue grants “at its sole discretion” provided that the grants “align with Kahana Solar’s corporate vision, [and] values”</a:t>
            </a:r>
          </a:p>
          <a:p>
            <a:pPr algn="ctr"/>
            <a:endParaRPr lang="en-US" sz="2200" dirty="0"/>
          </a:p>
          <a:p>
            <a:pPr algn="ctr"/>
            <a:endParaRPr lang="en-US" sz="2200" dirty="0"/>
          </a:p>
          <a:p>
            <a:pPr algn="ctr"/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079785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DB875F-E497-F49C-9652-825DFA1BC9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036" y="1929384"/>
            <a:ext cx="10853928" cy="27993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Community Benefits Agreement (CBA) 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= A legally-binding contract between a project developer and community stakeholders or local government, under which the developer agrees to provide specified community benefits in return for a commitment from stakeholders to support, or not oppose, the project.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08FC8DD-CF01-75B2-5FAB-7FD5AD792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124" y="378762"/>
            <a:ext cx="10853928" cy="1325563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What Is a Community Benefits Agreement? </a:t>
            </a:r>
          </a:p>
        </p:txBody>
      </p:sp>
      <p:pic>
        <p:nvPicPr>
          <p:cNvPr id="2" name="Picture 1" descr="A blue sign with white text&#10;&#10;Description automatically generated">
            <a:extLst>
              <a:ext uri="{FF2B5EF4-FFF2-40B4-BE49-F238E27FC236}">
                <a16:creationId xmlns:a16="http://schemas.microsoft.com/office/drawing/2014/main" id="{16BE6573-A708-CB26-9D4D-2C51005375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50" y="5470398"/>
            <a:ext cx="1387602" cy="138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75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2"/>
          <p:cNvSpPr txBox="1"/>
          <p:nvPr/>
        </p:nvSpPr>
        <p:spPr>
          <a:xfrm>
            <a:off x="581891" y="6222333"/>
            <a:ext cx="4558800" cy="2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867" dirty="0">
                <a:latin typeface="Arial" panose="020B0604020202020204" pitchFamily="34" charset="0"/>
                <a:cs typeface="Arial" panose="020B0604020202020204" pitchFamily="34" charset="0"/>
              </a:rPr>
              <a:t>Source: Berkeley Lab (2024)</a:t>
            </a:r>
            <a:endParaRPr sz="18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A9ED1E-0953-4D70-B0F2-D9A501EED7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891" y="156221"/>
            <a:ext cx="10729368" cy="606611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358956-1B26-40F3-AE95-0E9C8ED24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311" y="203200"/>
            <a:ext cx="10688199" cy="6056277"/>
          </a:xfrm>
          <a:prstGeom prst="rect">
            <a:avLst/>
          </a:prstGeom>
        </p:spPr>
      </p:pic>
      <p:sp>
        <p:nvSpPr>
          <p:cNvPr id="12" name="Google Shape;109;p22">
            <a:extLst>
              <a:ext uri="{FF2B5EF4-FFF2-40B4-BE49-F238E27FC236}">
                <a16:creationId xmlns:a16="http://schemas.microsoft.com/office/drawing/2014/main" id="{67F81C1D-87A8-442E-8842-D202402E0EA5}"/>
              </a:ext>
            </a:extLst>
          </p:cNvPr>
          <p:cNvSpPr txBox="1"/>
          <p:nvPr/>
        </p:nvSpPr>
        <p:spPr>
          <a:xfrm>
            <a:off x="581891" y="6222333"/>
            <a:ext cx="4558800" cy="2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867" dirty="0">
                <a:latin typeface="Arial" panose="020B0604020202020204" pitchFamily="34" charset="0"/>
                <a:cs typeface="Arial" panose="020B0604020202020204" pitchFamily="34" charset="0"/>
              </a:rPr>
              <a:t>Source: Berkeley Lab (2024)</a:t>
            </a:r>
            <a:endParaRPr sz="18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18D5350-D0CC-82C8-950B-2D0B5A3EF9B5}"/>
              </a:ext>
            </a:extLst>
          </p:cNvPr>
          <p:cNvSpPr txBox="1"/>
          <p:nvPr/>
        </p:nvSpPr>
        <p:spPr>
          <a:xfrm>
            <a:off x="9018494" y="6195707"/>
            <a:ext cx="281491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Source: Berkeley Lab (2024)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9B84205-DAB4-19EB-F006-E41AFD9AC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643" y="1296402"/>
            <a:ext cx="11351303" cy="3660078"/>
          </a:xfrm>
          <a:prstGeom prst="rect">
            <a:avLst/>
          </a:prstGeom>
        </p:spPr>
      </p:pic>
      <p:sp>
        <p:nvSpPr>
          <p:cNvPr id="12" name="Left Brace 11">
            <a:extLst>
              <a:ext uri="{FF2B5EF4-FFF2-40B4-BE49-F238E27FC236}">
                <a16:creationId xmlns:a16="http://schemas.microsoft.com/office/drawing/2014/main" id="{64C53768-7346-91A1-D84B-DF6D8EDBD4E9}"/>
              </a:ext>
            </a:extLst>
          </p:cNvPr>
          <p:cNvSpPr/>
          <p:nvPr/>
        </p:nvSpPr>
        <p:spPr>
          <a:xfrm>
            <a:off x="761008" y="2814918"/>
            <a:ext cx="430306" cy="614082"/>
          </a:xfrm>
          <a:prstGeom prst="leftBrac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>
            <a:extLst>
              <a:ext uri="{FF2B5EF4-FFF2-40B4-BE49-F238E27FC236}">
                <a16:creationId xmlns:a16="http://schemas.microsoft.com/office/drawing/2014/main" id="{69BC40D0-796D-11F6-4E5B-7EC384B40A04}"/>
              </a:ext>
            </a:extLst>
          </p:cNvPr>
          <p:cNvSpPr/>
          <p:nvPr/>
        </p:nvSpPr>
        <p:spPr>
          <a:xfrm>
            <a:off x="197224" y="2814918"/>
            <a:ext cx="563784" cy="48409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409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DB875F-E497-F49C-9652-825DFA1BC9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endParaRPr lang="en-US" sz="2600" dirty="0"/>
          </a:p>
          <a:p>
            <a:endParaRPr lang="en-US" sz="3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E06D2E-A26F-9406-9781-B8DA6B4DC3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359" y="239186"/>
            <a:ext cx="9643282" cy="63796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B243BFA-D2EB-0BC5-E7CC-3779A8D602A3}"/>
              </a:ext>
            </a:extLst>
          </p:cNvPr>
          <p:cNvSpPr txBox="1"/>
          <p:nvPr/>
        </p:nvSpPr>
        <p:spPr>
          <a:xfrm>
            <a:off x="9821332" y="6335006"/>
            <a:ext cx="209686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Source: WRI (2023)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360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01F2A88-025B-FB91-9BD2-D0B60BE30F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85932"/>
            <a:ext cx="4357563" cy="435186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5" name="Google Shape;1354;p146">
            <a:extLst>
              <a:ext uri="{FF2B5EF4-FFF2-40B4-BE49-F238E27FC236}">
                <a16:creationId xmlns:a16="http://schemas.microsoft.com/office/drawing/2014/main" id="{C198EA0F-6CB4-E2CA-5CE2-9D1BFB10E57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770965"/>
            <a:ext cx="10515600" cy="91972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buClr>
                <a:srgbClr val="000000"/>
              </a:buClr>
              <a:buSzPct val="100000"/>
            </a:pPr>
            <a:r>
              <a:rPr lang="en-US" sz="3733" b="1" dirty="0">
                <a:latin typeface="Arial" panose="020B0604020202020204" pitchFamily="34" charset="0"/>
                <a:cs typeface="Arial" panose="020B0604020202020204" pitchFamily="34" charset="0"/>
              </a:rPr>
              <a:t>Resources &amp; Publications</a:t>
            </a:r>
            <a:endParaRPr sz="3733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4B5B71-A179-3B71-9C2E-24E05FB9D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985932"/>
            <a:ext cx="4865629" cy="435186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53153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4DD478-404B-D580-FD46-333AE2C1F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1125" y="182562"/>
            <a:ext cx="5738696" cy="64928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57B33D-9EAE-2EF0-4103-1C4260F394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345" y="1775012"/>
            <a:ext cx="4914190" cy="490042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9E5657A-9500-79FC-E94E-739C68B0F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Medway BESS (2022)</a:t>
            </a:r>
          </a:p>
        </p:txBody>
      </p:sp>
    </p:spTree>
    <p:extLst>
      <p:ext uri="{BB962C8B-B14F-4D97-AF65-F5344CB8AC3E}">
        <p14:creationId xmlns:p14="http://schemas.microsoft.com/office/powerpoint/2010/main" val="16199486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A5004-AF15-A99B-8694-77F496A6F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Experts Interviewed by Sabin Center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CD29870-ACEE-7E1D-8CF6-895EFF9E3E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07723" y="1395087"/>
            <a:ext cx="8847657" cy="5211368"/>
          </a:xfrm>
          <a:prstGeom prst="rect">
            <a:avLst/>
          </a:prstGeom>
        </p:spPr>
      </p:pic>
      <p:pic>
        <p:nvPicPr>
          <p:cNvPr id="3" name="Picture 2" descr="A blue sign with white text&#10;&#10;Description automatically generated">
            <a:extLst>
              <a:ext uri="{FF2B5EF4-FFF2-40B4-BE49-F238E27FC236}">
                <a16:creationId xmlns:a16="http://schemas.microsoft.com/office/drawing/2014/main" id="{CE13F991-A4B2-785E-5824-CF6B0B26D5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50" y="5470398"/>
            <a:ext cx="1387602" cy="138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3741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{157AA09E-1422-E24F-9C70-B3101A52749C}tf10001124</Template>
  <TotalTime>25159</TotalTime>
  <Words>818</Words>
  <Application>Microsoft Macintosh PowerPoint</Application>
  <PresentationFormat>Widescreen</PresentationFormat>
  <Paragraphs>103</Paragraphs>
  <Slides>19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ArialMT</vt:lpstr>
      <vt:lpstr>bookmania</vt:lpstr>
      <vt:lpstr>Calibri</vt:lpstr>
      <vt:lpstr>Calibri Light</vt:lpstr>
      <vt:lpstr>Times New Roman</vt:lpstr>
      <vt:lpstr>Office Theme</vt:lpstr>
      <vt:lpstr>Legal Considerations for Community Benefits Agreements</vt:lpstr>
      <vt:lpstr>What Is a Community Benefits Agreement? </vt:lpstr>
      <vt:lpstr>PowerPoint Presentation</vt:lpstr>
      <vt:lpstr>PowerPoint Presentation</vt:lpstr>
      <vt:lpstr>PowerPoint Presentation</vt:lpstr>
      <vt:lpstr>PowerPoint Presentation</vt:lpstr>
      <vt:lpstr>Resources &amp; Publications</vt:lpstr>
      <vt:lpstr>Medway BESS (2022)</vt:lpstr>
      <vt:lpstr>Experts Interviewed by Sabin Center</vt:lpstr>
      <vt:lpstr>Best Practices for Developers (Partial List)</vt:lpstr>
      <vt:lpstr>Best Practices for Host Communities (Partial List)</vt:lpstr>
      <vt:lpstr>Best Practices for Drafting (Partial List)</vt:lpstr>
      <vt:lpstr>Who are the parties to the agreement?</vt:lpstr>
      <vt:lpstr>Ensure the CBA “runs with” the project</vt:lpstr>
      <vt:lpstr>Special considerations for CBAs involving local government entities</vt:lpstr>
      <vt:lpstr>South Ripley Solar Project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Gerrard</dc:creator>
  <cp:lastModifiedBy>Matthew Eisenson</cp:lastModifiedBy>
  <cp:revision>82</cp:revision>
  <dcterms:created xsi:type="dcterms:W3CDTF">2023-12-02T20:13:45Z</dcterms:created>
  <dcterms:modified xsi:type="dcterms:W3CDTF">2025-07-29T19:49:52Z</dcterms:modified>
</cp:coreProperties>
</file>