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511" r:id="rId3"/>
    <p:sldId id="1049" r:id="rId4"/>
    <p:sldId id="361" r:id="rId5"/>
    <p:sldId id="2146847233" r:id="rId6"/>
    <p:sldId id="2146847317" r:id="rId7"/>
    <p:sldId id="2146847311" r:id="rId8"/>
    <p:sldId id="2146847313" r:id="rId9"/>
    <p:sldId id="2146847314" r:id="rId10"/>
    <p:sldId id="2146847312" r:id="rId11"/>
    <p:sldId id="2146847237" r:id="rId12"/>
    <p:sldId id="2146847238" r:id="rId13"/>
    <p:sldId id="2423" r:id="rId14"/>
    <p:sldId id="2146847175" r:id="rId15"/>
    <p:sldId id="2146847240" r:id="rId16"/>
    <p:sldId id="2146847274" r:id="rId17"/>
    <p:sldId id="2374" r:id="rId18"/>
    <p:sldId id="2146847277" r:id="rId19"/>
    <p:sldId id="2146847278" r:id="rId20"/>
    <p:sldId id="283" r:id="rId21"/>
    <p:sldId id="2146847244" r:id="rId22"/>
    <p:sldId id="2146847309" r:id="rId23"/>
    <p:sldId id="2146847239" r:id="rId24"/>
    <p:sldId id="2146847212" r:id="rId25"/>
    <p:sldId id="272" r:id="rId26"/>
    <p:sldId id="2146847246" r:id="rId27"/>
    <p:sldId id="403" r:id="rId28"/>
    <p:sldId id="772" r:id="rId29"/>
    <p:sldId id="2146847247" r:id="rId30"/>
    <p:sldId id="1015" r:id="rId31"/>
    <p:sldId id="757" r:id="rId32"/>
    <p:sldId id="2146847310" r:id="rId33"/>
    <p:sldId id="2146847316" r:id="rId34"/>
    <p:sldId id="2440" r:id="rId35"/>
    <p:sldId id="1008" r:id="rId36"/>
    <p:sldId id="2146847308" r:id="rId3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FAFCB"/>
    <a:srgbClr val="EE455A"/>
    <a:srgbClr val="495563"/>
    <a:srgbClr val="BCC2CC"/>
    <a:srgbClr val="004E83"/>
    <a:srgbClr val="18443B"/>
    <a:srgbClr val="0C533A"/>
    <a:srgbClr val="3852A4"/>
    <a:srgbClr val="D883FF"/>
    <a:srgbClr val="6B0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69"/>
    <p:restoredTop sz="89903" autoAdjust="0"/>
  </p:normalViewPr>
  <p:slideViewPr>
    <p:cSldViewPr snapToGrid="0" snapToObjects="1" showGuides="1">
      <p:cViewPr varScale="1">
        <p:scale>
          <a:sx n="150" d="100"/>
          <a:sy n="150" d="100"/>
        </p:scale>
        <p:origin x="904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0892C-BCDF-D24C-BC6A-17BDB19AF82E}" type="datetimeFigureOut">
              <a:rPr lang="en-US" smtClean="0"/>
              <a:t>7/16/25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58177-09BC-9342-B418-B45443993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07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58177-09BC-9342-B418-B454439933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62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F4063-5552-4323-AF5C-3219F81E5BE8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6649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58177-09BC-9342-B418-B4544399333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6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58177-09BC-9342-B418-B454439933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49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Clr>
                <a:srgbClr val="0C533A"/>
              </a:buClr>
              <a:buFont typeface="+mj-lt"/>
              <a:buAutoNum type="arabicPeriod"/>
            </a:pPr>
            <a:endParaRPr lang="en-US" sz="1200" dirty="0">
              <a:latin typeface="Gotham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D17C7-31D9-9048-BA3B-91BB85CE9DF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37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F4063-5552-4323-AF5C-3219F81E5BE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9360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980B5-8783-8068-F33A-1C7E7409B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01FDA1-172D-DE7E-76E1-5B828362E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E6595B-BC57-804E-F02A-B70831010B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01693-1E9F-5E3C-5B35-9ACF674BCF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77930-1250-4E0A-B2A2-9D991F7BD9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78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77930-1250-4E0A-B2A2-9D991F7BD98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72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F4063-5552-4323-AF5C-3219F81E5BE8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5249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D17C7-31D9-9048-BA3B-91BB85CE9DF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6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D17C7-31D9-9048-BA3B-91BB85CE9DF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100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296631"/>
            <a:ext cx="7772400" cy="97647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 baseline="0">
                <a:ln>
                  <a:noFill/>
                </a:ln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73105"/>
            <a:ext cx="7772400" cy="15767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1F7F0CA-5344-1348-8923-9134AD1606AA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5D934E-3E61-264D-8682-F58928E18B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36455"/>
            <a:ext cx="8229600" cy="3601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 baseline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4752"/>
            <a:ext cx="8229600" cy="3049871"/>
          </a:xfrm>
          <a:prstGeom prst="rect">
            <a:avLst/>
          </a:prstGeom>
        </p:spPr>
        <p:txBody>
          <a:bodyPr/>
          <a:lstStyle>
            <a:lvl1pPr>
              <a:buClr>
                <a:srgbClr val="18453B"/>
              </a:buClr>
              <a:buFont typeface="Arial"/>
              <a:buChar char="•"/>
              <a:defRPr sz="2100" b="0" i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1800" b="0" i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8FEEEC-3E95-6C4D-882E-0B4129EFF8F2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2393"/>
            <a:ext cx="8229600" cy="3601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50790"/>
            <a:ext cx="8229600" cy="3943834"/>
          </a:xfrm>
          <a:prstGeom prst="rect">
            <a:avLst/>
          </a:prstGeom>
        </p:spPr>
        <p:txBody>
          <a:bodyPr/>
          <a:lstStyle>
            <a:lvl1pPr>
              <a:buClr>
                <a:srgbClr val="18453B"/>
              </a:buClr>
              <a:buFont typeface="Arial"/>
              <a:buChar char="•"/>
              <a:defRPr sz="2100" b="0" i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1800" b="0" i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01467F-F9FA-5348-B65F-FC25F0B012B6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0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52366"/>
            <a:ext cx="8229600" cy="6563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 baseline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4751"/>
            <a:ext cx="3950704" cy="3222512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838042-4FD5-264B-B188-AA52C8228A2A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99938D-0427-3542-974E-F7CD887B386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36096" y="1544751"/>
            <a:ext cx="3950704" cy="3222512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32405"/>
            <a:ext cx="8229600" cy="61629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 column, no bullets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0759"/>
            <a:ext cx="8229600" cy="3018124"/>
          </a:xfrm>
          <a:prstGeom prst="rect">
            <a:avLst/>
          </a:prstGeom>
        </p:spPr>
        <p:txBody>
          <a:bodyPr wrap="square" numCol="1" anchor="t"/>
          <a:lstStyle>
            <a:lvl1pPr marL="0" indent="0" algn="l"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8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F49765-090B-0049-8B6E-655121441768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CE0E26-47BB-FF4B-814B-E43C1B98F5D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656319"/>
            <a:ext cx="8229600" cy="54383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 column with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6179"/>
            <a:ext cx="8229600" cy="3314700"/>
          </a:xfrm>
          <a:prstGeom prst="rect">
            <a:avLst/>
          </a:prstGeom>
        </p:spPr>
        <p:txBody>
          <a:bodyPr wrap="square" numCol="1" anchor="t"/>
          <a:lstStyle>
            <a:lvl1pPr marL="342900" indent="-342900" algn="l"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  <a:defRPr sz="18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137160" algn="l"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AA4BEE-03B4-2E40-954A-A7127FF913ED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362E17-3E5F-5C4D-AFD9-BBBB918BE2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3AF11-5CE7-3D48-9866-EFDD7DE2CD0F}" type="datetime1">
              <a:rPr lang="en-US" smtClean="0"/>
              <a:t>7/16/25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2F856-F1AA-4A45-A1BB-7650259C4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73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724818B-2E2B-4E4B-BC09-090D86F4B0E8}" type="datetime1">
              <a:rPr lang="en-US" smtClean="0"/>
              <a:t>7/16/25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B81A0D1-1EFB-4C4F-A1D9-29C0D950B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96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Masthead" descr="Green bar with white Michigan State University logo">
            <a:extLst>
              <a:ext uri="{FF2B5EF4-FFF2-40B4-BE49-F238E27FC236}">
                <a16:creationId xmlns:a16="http://schemas.microsoft.com/office/drawing/2014/main" id="{F751423D-460A-8D48-BFE6-94DFB5FF1A34}"/>
              </a:ext>
            </a:extLst>
          </p:cNvPr>
          <p:cNvGrpSpPr/>
          <p:nvPr userDrawn="1"/>
        </p:nvGrpSpPr>
        <p:grpSpPr>
          <a:xfrm>
            <a:off x="0" y="0"/>
            <a:ext cx="9144000" cy="525931"/>
            <a:chOff x="0" y="0"/>
            <a:chExt cx="9144000" cy="52593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53D9AC-16D2-B046-844D-A5AA6F592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0212"/>
              <a:ext cx="9144000" cy="45719"/>
            </a:xfrm>
            <a:prstGeom prst="rect">
              <a:avLst/>
            </a:prstGeom>
            <a:solidFill>
              <a:srgbClr val="67C52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0306FB2-2B78-0E4C-A04D-646E74CE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9144000" cy="490559"/>
            </a:xfrm>
            <a:prstGeom prst="rect">
              <a:avLst/>
            </a:prstGeom>
            <a:solidFill>
              <a:srgbClr val="18453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Michigan State University logo">
              <a:extLst>
                <a:ext uri="{FF2B5EF4-FFF2-40B4-BE49-F238E27FC236}">
                  <a16:creationId xmlns:a16="http://schemas.microsoft.com/office/drawing/2014/main" id="{A35C5DD8-D6DD-3C44-AEF7-4C8A984CF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6109791" y="124350"/>
              <a:ext cx="2914883" cy="246063"/>
            </a:xfrm>
            <a:prstGeom prst="rect">
              <a:avLst/>
            </a:prstGeom>
          </p:spPr>
        </p:pic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4F39606-76CE-8143-9165-723DE76A1B20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1544D71-77D6-5B4F-A1FC-5CA064DBD19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700" r:id="rId3"/>
    <p:sldLayoutId id="2147483696" r:id="rId4"/>
    <p:sldLayoutId id="2147483698" r:id="rId5"/>
    <p:sldLayoutId id="2147483697" r:id="rId6"/>
    <p:sldLayoutId id="2147483702" r:id="rId7"/>
    <p:sldLayoutId id="2147483703" r:id="rId8"/>
  </p:sldLayoutIdLst>
  <p:hf hdr="0" ftr="0" dt="0"/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Gotham Book"/>
          <a:ea typeface="ＭＳ Ｐゴシック" charset="-128"/>
          <a:cs typeface="ＭＳ Ｐゴシック" charset="-128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Gotham Book"/>
          <a:ea typeface="ＭＳ Ｐゴシック" charset="-128"/>
          <a:cs typeface="ＭＳ Ｐゴシック" charset="-128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11" Type="http://schemas.openxmlformats.org/officeDocument/2006/relationships/image" Target="../media/image69.pn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tiff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0.emf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anctilan@msu.edu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pn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eaton.com/content/dam/eaton/products/design-guides---consultant-audience/eaton-dtdt-general-purpose-design-guide-ca009001en.pdf" TargetMode="External"/><Relationship Id="rId4" Type="http://schemas.openxmlformats.org/officeDocument/2006/relationships/hyperlink" Target="https://www.solarpowerworldonline.com/2021/08/efficiencies-utility-scale-solar-inverter-design-developer-options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9">
            <a:extLst>
              <a:ext uri="{FF2B5EF4-FFF2-40B4-BE49-F238E27FC236}">
                <a16:creationId xmlns:a16="http://schemas.microsoft.com/office/drawing/2014/main" id="{E573C581-0A3C-438D-2155-CD43F5AAA92B}"/>
              </a:ext>
            </a:extLst>
          </p:cNvPr>
          <p:cNvSpPr txBox="1">
            <a:spLocks/>
          </p:cNvSpPr>
          <p:nvPr/>
        </p:nvSpPr>
        <p:spPr>
          <a:xfrm>
            <a:off x="2061274" y="1676016"/>
            <a:ext cx="5548393" cy="15156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 b="0" i="0" kern="1200" baseline="0">
                <a:ln>
                  <a:noFill/>
                </a:ln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Solar and the environment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03728B-9105-AC01-88FF-60D2CBA065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110" y="3547393"/>
            <a:ext cx="1263040" cy="126304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AF40A1EC-46CF-6597-DBC9-0DEC2DA8B5CC}"/>
              </a:ext>
            </a:extLst>
          </p:cNvPr>
          <p:cNvSpPr txBox="1">
            <a:spLocks/>
          </p:cNvSpPr>
          <p:nvPr/>
        </p:nvSpPr>
        <p:spPr>
          <a:xfrm>
            <a:off x="732484" y="3437468"/>
            <a:ext cx="6692934" cy="14760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ea typeface="ＭＳ Ｐゴシック" charset="-128"/>
                <a:cs typeface="Gotham Book"/>
              </a:defRPr>
            </a:lvl1pPr>
            <a:lvl2pPr marL="3429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Gotham Book"/>
                <a:ea typeface="ＭＳ Ｐゴシック" charset="-128"/>
                <a:cs typeface="+mn-cs"/>
              </a:defRPr>
            </a:lvl2pPr>
            <a:lvl3pPr marL="6858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Gotham Book"/>
                <a:ea typeface="ＭＳ Ｐゴシック" charset="-128"/>
                <a:cs typeface="+mn-cs"/>
              </a:defRPr>
            </a:lvl3pPr>
            <a:lvl4pPr marL="10287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Gotham Book"/>
                <a:ea typeface="ＭＳ Ｐゴシック" charset="-128"/>
                <a:cs typeface="+mn-cs"/>
              </a:defRPr>
            </a:lvl4pPr>
            <a:lvl5pPr marL="13716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Gotham Book"/>
                <a:ea typeface="ＭＳ Ｐゴシック" charset="-128"/>
                <a:cs typeface="+mn-cs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86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Annick Anctil </a:t>
            </a:r>
          </a:p>
          <a:p>
            <a:pPr algn="r">
              <a:lnSpc>
                <a:spcPts val="186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Associate Professor Civil &amp; Environmental Engineering &amp;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AgBio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Research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Associate Director Michigan Industrial Assessment Center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500" dirty="0" err="1">
                <a:solidFill>
                  <a:srgbClr val="1682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anctilan@msu.edu</a:t>
            </a:r>
            <a:endParaRPr lang="en-US" sz="1500" dirty="0">
              <a:solidFill>
                <a:srgbClr val="1682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Michigan State University College of Engineering | East Lansing MI">
            <a:extLst>
              <a:ext uri="{FF2B5EF4-FFF2-40B4-BE49-F238E27FC236}">
                <a16:creationId xmlns:a16="http://schemas.microsoft.com/office/drawing/2014/main" id="{7720999E-1A85-4D3F-22B3-1E089B1B7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5418" y="3294748"/>
            <a:ext cx="1515685" cy="151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A81D9-CD4B-F410-1121-0E3EE341B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Pollinator Friendly Habitats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192A5-906B-E14C-3992-50DF9CE7D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5F3EDA-05FB-AA3A-2D3F-E31309F67138}"/>
              </a:ext>
            </a:extLst>
          </p:cNvPr>
          <p:cNvSpPr txBox="1"/>
          <p:nvPr/>
        </p:nvSpPr>
        <p:spPr>
          <a:xfrm>
            <a:off x="619932" y="4835261"/>
            <a:ext cx="6292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www.canr.msu.edu</a:t>
            </a:r>
            <a:r>
              <a:rPr lang="en-US" sz="1200" dirty="0"/>
              <a:t>/news/honey-bee-health-coalition-releases-pollinator-solar-guide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117E4C-1D62-8251-6B35-5B4D35802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70" y="553882"/>
            <a:ext cx="2223712" cy="2880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99B22F-BBF6-C9FF-5F95-6F944162B6FF}"/>
              </a:ext>
            </a:extLst>
          </p:cNvPr>
          <p:cNvSpPr txBox="1"/>
          <p:nvPr/>
        </p:nvSpPr>
        <p:spPr>
          <a:xfrm>
            <a:off x="151001" y="480675"/>
            <a:ext cx="491594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Benefits: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Increased pollinator health and habitat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Increased domestic honey production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Increased carbon sequestration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Reduced Stormwater Runoff</a:t>
            </a:r>
          </a:p>
          <a:p>
            <a:endParaRPr lang="en-US" sz="1600" dirty="0"/>
          </a:p>
          <a:p>
            <a:r>
              <a:rPr lang="en-US" sz="1600" b="1" dirty="0"/>
              <a:t>Challenges: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Lower panel height (needs do to be &lt; 18” vegetation)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Water availability</a:t>
            </a:r>
          </a:p>
          <a:p>
            <a:pPr marL="285750" indent="-285750">
              <a:buFontTx/>
              <a:buChar char="-"/>
            </a:pPr>
            <a:r>
              <a:rPr lang="en-US" sz="1600" i="1" dirty="0">
                <a:solidFill>
                  <a:schemeClr val="accent4"/>
                </a:solidFill>
              </a:rPr>
              <a:t>Management and maintenance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D75344-D5C7-AC8F-16C8-B600DF6352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7" y="3276227"/>
            <a:ext cx="4019647" cy="162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D0C9D6-D1B0-5222-56AE-65DD1D8319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386" y="1292103"/>
            <a:ext cx="2734345" cy="33314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9B23B7-A19E-3639-C1C7-D55173465D03}"/>
              </a:ext>
            </a:extLst>
          </p:cNvPr>
          <p:cNvSpPr txBox="1"/>
          <p:nvPr/>
        </p:nvSpPr>
        <p:spPr>
          <a:xfrm>
            <a:off x="4572000" y="3646548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NY: Pollinator-Friendly Solar Bill  </a:t>
            </a:r>
          </a:p>
        </p:txBody>
      </p:sp>
    </p:spTree>
    <p:extLst>
      <p:ext uri="{BB962C8B-B14F-4D97-AF65-F5344CB8AC3E}">
        <p14:creationId xmlns:p14="http://schemas.microsoft.com/office/powerpoint/2010/main" val="1965864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 picture of three solar cells made out of different silicon materials: thin-film, monocrystalline, and polycrystalline silicon.">
            <a:extLst>
              <a:ext uri="{FF2B5EF4-FFF2-40B4-BE49-F238E27FC236}">
                <a16:creationId xmlns:a16="http://schemas.microsoft.com/office/drawing/2014/main" id="{2F2D3775-897F-AF91-3D9D-12AC5265B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5912" y="2950671"/>
            <a:ext cx="3247230" cy="152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6D662-C1EF-EAE9-0E8F-B283A1BF0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PV module types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E215D-40BA-2010-AB50-B69DF49B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3DC171-1A86-A58B-2DC9-243AF6383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87" y="896405"/>
            <a:ext cx="3727115" cy="3811822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A3B7F478-6606-EC40-2A03-237E7665EFAE}"/>
              </a:ext>
            </a:extLst>
          </p:cNvPr>
          <p:cNvSpPr/>
          <p:nvPr/>
        </p:nvSpPr>
        <p:spPr>
          <a:xfrm>
            <a:off x="3805031" y="3491202"/>
            <a:ext cx="2589632" cy="105029"/>
          </a:xfrm>
          <a:prstGeom prst="rightArrow">
            <a:avLst/>
          </a:prstGeom>
          <a:ln w="19050">
            <a:solidFill>
              <a:srgbClr val="3FAFCB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A1B0AA0-A39E-7C87-3452-5B71FF6FB6F6}"/>
              </a:ext>
            </a:extLst>
          </p:cNvPr>
          <p:cNvSpPr/>
          <p:nvPr/>
        </p:nvSpPr>
        <p:spPr>
          <a:xfrm rot="20941002">
            <a:off x="3843836" y="1415251"/>
            <a:ext cx="1080096" cy="135396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CAAAC4-F946-CCD1-2610-BD8ED13B1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5912" y="595635"/>
            <a:ext cx="3247229" cy="22219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rst Solar - Wikipedia">
            <a:extLst>
              <a:ext uri="{FF2B5EF4-FFF2-40B4-BE49-F238E27FC236}">
                <a16:creationId xmlns:a16="http://schemas.microsoft.com/office/drawing/2014/main" id="{48AFA81C-AC1D-A3BA-F47B-DFDFA750F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4580" y="595635"/>
            <a:ext cx="639136" cy="6015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1CB9E7-63D2-32AC-4B34-5E6FD929D64C}"/>
              </a:ext>
            </a:extLst>
          </p:cNvPr>
          <p:cNvSpPr txBox="1"/>
          <p:nvPr/>
        </p:nvSpPr>
        <p:spPr>
          <a:xfrm>
            <a:off x="5185912" y="4470143"/>
            <a:ext cx="461495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/>
              <a:t>https://</a:t>
            </a:r>
            <a:r>
              <a:rPr lang="en-US" sz="700" dirty="0" err="1"/>
              <a:t>www.energy.gov</a:t>
            </a:r>
            <a:r>
              <a:rPr lang="en-US" sz="700" dirty="0"/>
              <a:t>/</a:t>
            </a:r>
            <a:r>
              <a:rPr lang="en-US" sz="700" dirty="0" err="1"/>
              <a:t>eere</a:t>
            </a:r>
            <a:r>
              <a:rPr lang="en-US" sz="700" dirty="0"/>
              <a:t>/solar/solar-photovoltaic-cell-basics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0D8FBBE4-E89B-7244-4726-02D439F06638}"/>
              </a:ext>
            </a:extLst>
          </p:cNvPr>
          <p:cNvSpPr/>
          <p:nvPr/>
        </p:nvSpPr>
        <p:spPr>
          <a:xfrm>
            <a:off x="3805030" y="3778614"/>
            <a:ext cx="3989549" cy="105029"/>
          </a:xfrm>
          <a:prstGeom prst="rightArrow">
            <a:avLst/>
          </a:prstGeom>
          <a:ln w="19050">
            <a:solidFill>
              <a:srgbClr val="004E8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65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049A2FB-BADB-DE6A-4C32-6DA3A0FBC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Si and </a:t>
            </a:r>
            <a:r>
              <a:rPr lang="en-US" dirty="0" err="1"/>
              <a:t>CdTe</a:t>
            </a:r>
            <a:r>
              <a:rPr lang="en-US" dirty="0"/>
              <a:t> modules compare?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F786E-EE46-68D7-DF8E-89219B12C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62E17-3E5F-5C4D-AFD9-BBBB918BE23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B94AA1D-5E1E-7B33-9C40-DB4CE5ACE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9632" y="634992"/>
            <a:ext cx="4970899" cy="158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28900F-8615-5C4A-00FE-0E3A67B200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816" y="2492797"/>
            <a:ext cx="5732184" cy="25483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936EE0-3C95-61E0-7BCC-9E4A1A56FB30}"/>
              </a:ext>
            </a:extLst>
          </p:cNvPr>
          <p:cNvSpPr txBox="1"/>
          <p:nvPr/>
        </p:nvSpPr>
        <p:spPr>
          <a:xfrm>
            <a:off x="3285744" y="727079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Silicon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6D18B5-1B48-B6DD-B59D-FB8BE135EF5C}"/>
              </a:ext>
            </a:extLst>
          </p:cNvPr>
          <p:cNvSpPr txBox="1"/>
          <p:nvPr/>
        </p:nvSpPr>
        <p:spPr>
          <a:xfrm>
            <a:off x="4895088" y="692623"/>
            <a:ext cx="723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CdTe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CF5AC-0C73-7BE5-D251-18CF7BF89897}"/>
              </a:ext>
            </a:extLst>
          </p:cNvPr>
          <p:cNvSpPr txBox="1"/>
          <p:nvPr/>
        </p:nvSpPr>
        <p:spPr>
          <a:xfrm>
            <a:off x="2757825" y="2169308"/>
            <a:ext cx="333451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" b="0" i="0" dirty="0" err="1">
                <a:solidFill>
                  <a:schemeClr val="bg1">
                    <a:lumMod val="6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Aghaei</a:t>
            </a:r>
            <a:r>
              <a:rPr lang="en-US" sz="600" b="0" i="0" dirty="0">
                <a:solidFill>
                  <a:schemeClr val="bg1">
                    <a:lumMod val="6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M., et al. "</a:t>
            </a:r>
            <a:r>
              <a:rPr lang="en-US" sz="600" b="0" i="1" dirty="0">
                <a:solidFill>
                  <a:schemeClr val="bg1">
                    <a:lumMod val="6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Renewable and Sustainable Energy Reviews</a:t>
            </a:r>
            <a:r>
              <a:rPr lang="en-US" sz="600" b="0" i="0" dirty="0">
                <a:solidFill>
                  <a:schemeClr val="bg1">
                    <a:lumMod val="6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159 (2022) 112160</a:t>
            </a:r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2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7D10E-2545-7188-8C82-0A86C30F4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5ED12E-9A4A-1210-B8C6-27ED6951FECB}"/>
              </a:ext>
            </a:extLst>
          </p:cNvPr>
          <p:cNvSpPr txBox="1"/>
          <p:nvPr/>
        </p:nvSpPr>
        <p:spPr>
          <a:xfrm>
            <a:off x="1143000" y="1051876"/>
            <a:ext cx="6723366" cy="1348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lnSpc>
                <a:spcPct val="110000"/>
              </a:lnSpc>
              <a:buFont typeface="Arial"/>
              <a:buChar char="•"/>
            </a:pPr>
            <a:endParaRPr lang="en-US" b="1" dirty="0">
              <a:solidFill>
                <a:srgbClr val="1B9A38"/>
              </a:solidFill>
            </a:endParaRPr>
          </a:p>
          <a:p>
            <a:pPr marL="257168" indent="-257168" defTabSz="685783">
              <a:lnSpc>
                <a:spcPct val="110000"/>
              </a:lnSpc>
              <a:buFont typeface="Arial"/>
              <a:buChar char="•"/>
            </a:pPr>
            <a:endParaRPr lang="en-US" b="1" dirty="0">
              <a:solidFill>
                <a:srgbClr val="1B9A38"/>
              </a:solidFill>
            </a:endParaRPr>
          </a:p>
          <a:p>
            <a:pPr defTabSz="685783">
              <a:lnSpc>
                <a:spcPct val="110000"/>
              </a:lnSpc>
            </a:pPr>
            <a:endParaRPr lang="en-US" b="1" dirty="0">
              <a:solidFill>
                <a:srgbClr val="1B9A38"/>
              </a:solidFill>
            </a:endParaRPr>
          </a:p>
          <a:p>
            <a:pPr defTabSz="685783">
              <a:lnSpc>
                <a:spcPct val="110000"/>
              </a:lnSpc>
            </a:pPr>
            <a:endParaRPr lang="en-US" sz="1050" b="1" dirty="0">
              <a:solidFill>
                <a:srgbClr val="1B9A38"/>
              </a:solidFill>
            </a:endParaRPr>
          </a:p>
          <a:p>
            <a:pPr marL="257168" indent="-257168" defTabSz="685783">
              <a:lnSpc>
                <a:spcPct val="110000"/>
              </a:lnSpc>
              <a:buFont typeface="Arial"/>
              <a:buChar char="•"/>
            </a:pP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3C7713-491E-8C46-7E12-E9C999B00D41}"/>
              </a:ext>
            </a:extLst>
          </p:cNvPr>
          <p:cNvSpPr/>
          <p:nvPr/>
        </p:nvSpPr>
        <p:spPr>
          <a:xfrm>
            <a:off x="1308791" y="1233013"/>
            <a:ext cx="1265090" cy="373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68" indent="-257168" defTabSz="685783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Scarcity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AB41A1B-2FCE-6A5C-F20E-9586F13B1ED8}"/>
              </a:ext>
            </a:extLst>
          </p:cNvPr>
          <p:cNvGrpSpPr/>
          <p:nvPr/>
        </p:nvGrpSpPr>
        <p:grpSpPr>
          <a:xfrm>
            <a:off x="1547665" y="2409732"/>
            <a:ext cx="6454759" cy="2484276"/>
            <a:chOff x="539552" y="3212976"/>
            <a:chExt cx="8606345" cy="3312368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9251D19D-0BB9-9149-0DA7-208B2DFAA5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9552" y="3717032"/>
              <a:ext cx="4426641" cy="1237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36236C1-D2C8-F872-CBE3-54AEDDDE9F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08308" y="3212976"/>
              <a:ext cx="4237589" cy="331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624587-BB45-CC22-E37D-EB80ACBAFB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46" y="989986"/>
            <a:ext cx="1271219" cy="9181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942E46B-DFBB-CB5A-B0C7-6101E315C36F}"/>
              </a:ext>
            </a:extLst>
          </p:cNvPr>
          <p:cNvSpPr/>
          <p:nvPr/>
        </p:nvSpPr>
        <p:spPr>
          <a:xfrm>
            <a:off x="3882052" y="1287019"/>
            <a:ext cx="1201034" cy="373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68" indent="-257168" defTabSz="685783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Toxicity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F89FDB-93C1-2F23-2EAB-A03E90E63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171" y="962984"/>
            <a:ext cx="1499955" cy="9374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2DC410-ECE5-CED9-1AF7-6222267D8C69}"/>
              </a:ext>
            </a:extLst>
          </p:cNvPr>
          <p:cNvSpPr txBox="1"/>
          <p:nvPr/>
        </p:nvSpPr>
        <p:spPr>
          <a:xfrm>
            <a:off x="1439653" y="4039956"/>
            <a:ext cx="2977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of material is returned in new PV panels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CA6E0-4902-33BD-C3DC-7B7331BCE02B}"/>
              </a:ext>
            </a:extLst>
          </p:cNvPr>
          <p:cNvSpPr txBox="1">
            <a:spLocks/>
          </p:cNvSpPr>
          <p:nvPr/>
        </p:nvSpPr>
        <p:spPr>
          <a:xfrm>
            <a:off x="118334" y="102393"/>
            <a:ext cx="8229600" cy="3601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457189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914377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371566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828754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CdTe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recycling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A27E91-663E-8888-95C6-FDA358285754}"/>
              </a:ext>
            </a:extLst>
          </p:cNvPr>
          <p:cNvSpPr/>
          <p:nvPr/>
        </p:nvSpPr>
        <p:spPr>
          <a:xfrm>
            <a:off x="5026406" y="609600"/>
            <a:ext cx="4043088" cy="1790402"/>
          </a:xfrm>
          <a:prstGeom prst="roundRect">
            <a:avLst>
              <a:gd name="adj" fmla="val 11210"/>
            </a:avLst>
          </a:prstGeom>
          <a:ln w="12700"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Because </a:t>
            </a:r>
            <a:r>
              <a:rPr lang="en-US" dirty="0">
                <a:solidFill>
                  <a:srgbClr val="FFFF00"/>
                </a:solidFill>
              </a:rPr>
              <a:t>tellurium is scarce </a:t>
            </a:r>
            <a:r>
              <a:rPr lang="en-US" dirty="0"/>
              <a:t>and </a:t>
            </a:r>
            <a:r>
              <a:rPr lang="en-US" dirty="0">
                <a:solidFill>
                  <a:srgbClr val="FFFF00"/>
                </a:solidFill>
              </a:rPr>
              <a:t>cadmium toxic </a:t>
            </a:r>
            <a:r>
              <a:rPr lang="en-US" dirty="0"/>
              <a:t>– First Solar developed a recycling process from the start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manufacturing locations have on-site recycling</a:t>
            </a:r>
          </a:p>
        </p:txBody>
      </p:sp>
      <p:pic>
        <p:nvPicPr>
          <p:cNvPr id="4098" name="Picture 2" descr="First Solar - Wikipedia">
            <a:extLst>
              <a:ext uri="{FF2B5EF4-FFF2-40B4-BE49-F238E27FC236}">
                <a16:creationId xmlns:a16="http://schemas.microsoft.com/office/drawing/2014/main" id="{D6CDC60E-DA78-0797-2BDC-642CFF6B8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861" y="3309576"/>
            <a:ext cx="955930" cy="84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8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D7D77F-FD5C-BD0B-405F-80FC2B742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06" y="84815"/>
            <a:ext cx="8040243" cy="360175"/>
          </a:xfrm>
        </p:spPr>
        <p:txBody>
          <a:bodyPr>
            <a:noAutofit/>
          </a:bodyPr>
          <a:lstStyle/>
          <a:p>
            <a:r>
              <a:rPr lang="de-DE" sz="2400" dirty="0" err="1"/>
              <a:t>What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in a </a:t>
            </a:r>
            <a:r>
              <a:rPr lang="de-DE" sz="2400" dirty="0" err="1"/>
              <a:t>silicon</a:t>
            </a:r>
            <a:r>
              <a:rPr lang="de-DE" sz="2400" dirty="0"/>
              <a:t> solar </a:t>
            </a:r>
            <a:r>
              <a:rPr lang="de-DE" sz="2400" dirty="0" err="1"/>
              <a:t>module</a:t>
            </a:r>
            <a:r>
              <a:rPr lang="de-DE" sz="2400" dirty="0"/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5FF2BE-E02A-6109-76B1-4C2686DE77C3}"/>
              </a:ext>
            </a:extLst>
          </p:cNvPr>
          <p:cNvSpPr txBox="1">
            <a:spLocks/>
          </p:cNvSpPr>
          <p:nvPr/>
        </p:nvSpPr>
        <p:spPr bwMode="auto">
          <a:xfrm>
            <a:off x="7211292" y="2175426"/>
            <a:ext cx="1555214" cy="9642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28544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7088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285632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714176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2142720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2246925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791176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335427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79678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321408">
              <a:spcAft>
                <a:spcPts val="0"/>
              </a:spcAft>
              <a:buClr>
                <a:srgbClr val="179C7D"/>
              </a:buClr>
              <a:buNone/>
              <a:defRPr/>
            </a:pPr>
            <a:r>
              <a:rPr lang="de-DE" sz="1200" u="sng" kern="0" dirty="0">
                <a:solidFill>
                  <a:srgbClr val="000000"/>
                </a:solidFill>
              </a:rPr>
              <a:t>Solar Cells</a:t>
            </a:r>
          </a:p>
          <a:p>
            <a:pPr marL="0" indent="0" defTabSz="321408">
              <a:spcAft>
                <a:spcPts val="0"/>
              </a:spcAft>
              <a:buClr>
                <a:srgbClr val="179C7D"/>
              </a:buClr>
              <a:buNone/>
              <a:defRPr/>
            </a:pPr>
            <a:r>
              <a:rPr lang="de-DE" sz="1200" kern="0" dirty="0">
                <a:solidFill>
                  <a:srgbClr val="000000"/>
                </a:solidFill>
              </a:rPr>
              <a:t>Si (</a:t>
            </a:r>
            <a:r>
              <a:rPr lang="de-DE" sz="1200" kern="0" dirty="0">
                <a:solidFill>
                  <a:srgbClr val="179C7D"/>
                </a:solidFill>
              </a:rPr>
              <a:t>2.5-5%</a:t>
            </a:r>
            <a:r>
              <a:rPr lang="de-DE" sz="1200" kern="0" dirty="0">
                <a:solidFill>
                  <a:srgbClr val="000000"/>
                </a:solidFill>
              </a:rPr>
              <a:t>)</a:t>
            </a:r>
          </a:p>
          <a:p>
            <a:pPr marL="0" indent="0" defTabSz="321408">
              <a:spcAft>
                <a:spcPts val="0"/>
              </a:spcAft>
              <a:buClr>
                <a:srgbClr val="179C7D"/>
              </a:buClr>
              <a:buNone/>
              <a:defRPr/>
            </a:pPr>
            <a:r>
              <a:rPr lang="de-DE" sz="1200" kern="0" dirty="0">
                <a:solidFill>
                  <a:srgbClr val="00B050"/>
                </a:solidFill>
              </a:rPr>
              <a:t>Ag</a:t>
            </a:r>
            <a:r>
              <a:rPr lang="de-DE" sz="1200" kern="0" dirty="0">
                <a:solidFill>
                  <a:srgbClr val="000000"/>
                </a:solidFill>
              </a:rPr>
              <a:t>/</a:t>
            </a:r>
            <a:r>
              <a:rPr lang="de-DE" sz="1200" kern="0" dirty="0" err="1">
                <a:solidFill>
                  <a:srgbClr val="FF0000"/>
                </a:solidFill>
              </a:rPr>
              <a:t>PbO</a:t>
            </a:r>
            <a:r>
              <a:rPr lang="de-DE" sz="1200" kern="0" dirty="0">
                <a:solidFill>
                  <a:srgbClr val="000000"/>
                </a:solidFill>
              </a:rPr>
              <a:t> (0.04%)</a:t>
            </a:r>
          </a:p>
          <a:p>
            <a:pPr marL="0" indent="0" defTabSz="321408">
              <a:spcAft>
                <a:spcPts val="0"/>
              </a:spcAft>
              <a:buClr>
                <a:srgbClr val="179C7D"/>
              </a:buClr>
              <a:buNone/>
              <a:defRPr/>
            </a:pPr>
            <a:r>
              <a:rPr lang="de-DE" sz="1200" kern="0" dirty="0">
                <a:solidFill>
                  <a:srgbClr val="00B050"/>
                </a:solidFill>
              </a:rPr>
              <a:t>Ag</a:t>
            </a:r>
            <a:r>
              <a:rPr lang="de-DE" sz="1200" kern="0" dirty="0">
                <a:solidFill>
                  <a:srgbClr val="000000"/>
                </a:solidFill>
              </a:rPr>
              <a:t>/Al/</a:t>
            </a:r>
            <a:r>
              <a:rPr lang="de-DE" sz="1200" kern="0" dirty="0" err="1">
                <a:solidFill>
                  <a:srgbClr val="FF0000"/>
                </a:solidFill>
              </a:rPr>
              <a:t>PbO</a:t>
            </a:r>
            <a:r>
              <a:rPr lang="de-DE" sz="1200" kern="0" dirty="0">
                <a:solidFill>
                  <a:srgbClr val="000000"/>
                </a:solidFill>
              </a:rPr>
              <a:t> (0.01%)</a:t>
            </a:r>
          </a:p>
          <a:p>
            <a:pPr marL="0" indent="0" defTabSz="321408">
              <a:spcAft>
                <a:spcPts val="0"/>
              </a:spcAft>
              <a:buClr>
                <a:srgbClr val="179C7D"/>
              </a:buClr>
              <a:buNone/>
              <a:defRPr/>
            </a:pPr>
            <a:r>
              <a:rPr lang="de-DE" sz="1200" kern="0" dirty="0">
                <a:solidFill>
                  <a:srgbClr val="000000"/>
                </a:solidFill>
              </a:rPr>
              <a:t>Al (0.07%)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0F86722-9FE5-0CE6-1F3B-052983FC2C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70452">
            <a:off x="6417330" y="2312964"/>
            <a:ext cx="633008" cy="63187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F4DCA2-3F8E-8544-9E10-40F7A08D25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5424" y="3379617"/>
            <a:ext cx="1108621" cy="91797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EB0585B-D7BD-11F2-F2FA-DDE3E9DF27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07" y="2478525"/>
            <a:ext cx="1361565" cy="97393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F8FEF58-7F2D-9A4C-75EA-B4342FD888B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066" y="3568898"/>
            <a:ext cx="1598175" cy="97750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84BD212-BF40-24C5-3806-0E0F075B4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0241" y="1722457"/>
            <a:ext cx="3084123" cy="267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DEDB0B4-52AB-B2EC-F122-1823A4444DE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05" y="1142424"/>
            <a:ext cx="1626837" cy="111865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E3D23E9-CB93-8C09-613B-E7528C3D8F73}"/>
              </a:ext>
            </a:extLst>
          </p:cNvPr>
          <p:cNvSpPr txBox="1">
            <a:spLocks/>
          </p:cNvSpPr>
          <p:nvPr/>
        </p:nvSpPr>
        <p:spPr bwMode="auto">
          <a:xfrm>
            <a:off x="4107671" y="3603108"/>
            <a:ext cx="1739666" cy="3954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28544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7088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285632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714176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2142720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2246925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791176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335427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79678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321408"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None/>
              <a:defRPr/>
            </a:pPr>
            <a:r>
              <a:rPr lang="de-DE" sz="1350" kern="0" dirty="0">
                <a:solidFill>
                  <a:srgbClr val="000000"/>
                </a:solidFill>
              </a:rPr>
              <a:t>11.6 kg/m²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7DC6471-1A44-9584-0FB4-06AFC21725D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080" y="1452371"/>
            <a:ext cx="652975" cy="610998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E6D68F1-6139-61C2-6E7C-A9ED17CFFAE4}"/>
              </a:ext>
            </a:extLst>
          </p:cNvPr>
          <p:cNvSpPr txBox="1">
            <a:spLocks/>
          </p:cNvSpPr>
          <p:nvPr/>
        </p:nvSpPr>
        <p:spPr bwMode="auto">
          <a:xfrm>
            <a:off x="4753784" y="1093690"/>
            <a:ext cx="1197216" cy="4122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28544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7088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285632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714176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2142720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2246925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791176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335427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79678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Clr>
                <a:srgbClr val="179C7D"/>
              </a:buClr>
              <a:buNone/>
            </a:pPr>
            <a:r>
              <a:rPr lang="de-DE" sz="1200" u="sng" kern="0" dirty="0">
                <a:solidFill>
                  <a:srgbClr val="000000"/>
                </a:solidFill>
              </a:rPr>
              <a:t>Al Frame</a:t>
            </a:r>
          </a:p>
          <a:p>
            <a:pPr marL="0" indent="0">
              <a:spcAft>
                <a:spcPts val="0"/>
              </a:spcAft>
              <a:buClr>
                <a:srgbClr val="179C7D"/>
              </a:buClr>
              <a:buNone/>
            </a:pPr>
            <a:r>
              <a:rPr lang="de-DE" sz="1200" kern="0" dirty="0">
                <a:solidFill>
                  <a:srgbClr val="00B050"/>
                </a:solidFill>
              </a:rPr>
              <a:t>AlMg</a:t>
            </a:r>
            <a:r>
              <a:rPr lang="de-DE" sz="1200" kern="0" baseline="-25000" dirty="0">
                <a:solidFill>
                  <a:srgbClr val="00B050"/>
                </a:solidFill>
              </a:rPr>
              <a:t>3</a:t>
            </a:r>
            <a:r>
              <a:rPr lang="de-DE" sz="1200" kern="0" dirty="0">
                <a:solidFill>
                  <a:srgbClr val="000000"/>
                </a:solidFill>
              </a:rPr>
              <a:t> (8-12%)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0AAA50A-5AC6-60F9-6017-879A3CD565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66"/>
          <a:stretch/>
        </p:blipFill>
        <p:spPr>
          <a:xfrm>
            <a:off x="3311989" y="1113628"/>
            <a:ext cx="1394552" cy="53428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DB5E10F-E0B8-87DB-C2CB-1C23563C4396}"/>
              </a:ext>
            </a:extLst>
          </p:cNvPr>
          <p:cNvSpPr txBox="1">
            <a:spLocks/>
          </p:cNvSpPr>
          <p:nvPr/>
        </p:nvSpPr>
        <p:spPr bwMode="auto">
          <a:xfrm>
            <a:off x="6623655" y="1409484"/>
            <a:ext cx="1717865" cy="5627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28544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7088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285632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714176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2142720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2246925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791176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335427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79678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Clr>
                <a:srgbClr val="179C7D"/>
              </a:buClr>
              <a:buNone/>
            </a:pPr>
            <a:r>
              <a:rPr lang="de-DE" sz="1200" u="sng" kern="0" dirty="0" err="1">
                <a:solidFill>
                  <a:srgbClr val="000000"/>
                </a:solidFill>
              </a:rPr>
              <a:t>Cell</a:t>
            </a:r>
            <a:r>
              <a:rPr lang="de-DE" sz="1200" u="sng" kern="0" dirty="0">
                <a:solidFill>
                  <a:srgbClr val="000000"/>
                </a:solidFill>
              </a:rPr>
              <a:t> &amp; String Ribbons</a:t>
            </a:r>
          </a:p>
          <a:p>
            <a:pPr marL="0" indent="0">
              <a:spcAft>
                <a:spcPts val="0"/>
              </a:spcAft>
              <a:buClr>
                <a:srgbClr val="179C7D"/>
              </a:buClr>
              <a:buNone/>
            </a:pPr>
            <a:r>
              <a:rPr lang="de-DE" sz="1200" kern="0" dirty="0" err="1">
                <a:solidFill>
                  <a:srgbClr val="FFC000"/>
                </a:solidFill>
              </a:rPr>
              <a:t>Cu</a:t>
            </a:r>
            <a:r>
              <a:rPr lang="de-DE" sz="1200" kern="0" dirty="0">
                <a:solidFill>
                  <a:srgbClr val="000000"/>
                </a:solidFill>
              </a:rPr>
              <a:t> (1 %)</a:t>
            </a:r>
          </a:p>
          <a:p>
            <a:pPr marL="0" indent="0">
              <a:spcAft>
                <a:spcPts val="0"/>
              </a:spcAft>
              <a:buClr>
                <a:srgbClr val="179C7D"/>
              </a:buClr>
              <a:buNone/>
            </a:pPr>
            <a:r>
              <a:rPr lang="de-DE" sz="1200" kern="0" dirty="0" err="1">
                <a:solidFill>
                  <a:srgbClr val="000000"/>
                </a:solidFill>
              </a:rPr>
              <a:t>Sn</a:t>
            </a:r>
            <a:r>
              <a:rPr lang="de-DE" sz="1200" kern="0" dirty="0">
                <a:solidFill>
                  <a:srgbClr val="000000"/>
                </a:solidFill>
              </a:rPr>
              <a:t> / </a:t>
            </a:r>
            <a:r>
              <a:rPr lang="de-DE" sz="1200" kern="0" dirty="0" err="1">
                <a:solidFill>
                  <a:srgbClr val="FF0000"/>
                </a:solidFill>
              </a:rPr>
              <a:t>Pb</a:t>
            </a:r>
            <a:r>
              <a:rPr lang="de-DE" sz="1200" kern="0" dirty="0">
                <a:solidFill>
                  <a:srgbClr val="FF0000"/>
                </a:solidFill>
              </a:rPr>
              <a:t> </a:t>
            </a:r>
            <a:r>
              <a:rPr lang="de-DE" sz="1200" kern="0" dirty="0"/>
              <a:t>/</a:t>
            </a:r>
            <a:r>
              <a:rPr lang="de-DE" sz="1200" kern="0" dirty="0">
                <a:solidFill>
                  <a:srgbClr val="FF0000"/>
                </a:solidFill>
              </a:rPr>
              <a:t> </a:t>
            </a:r>
            <a:r>
              <a:rPr lang="de-DE" sz="1200" kern="0" dirty="0">
                <a:solidFill>
                  <a:srgbClr val="00B050"/>
                </a:solidFill>
              </a:rPr>
              <a:t>Ag</a:t>
            </a:r>
            <a:r>
              <a:rPr lang="de-DE" sz="1200" kern="0" dirty="0">
                <a:solidFill>
                  <a:srgbClr val="FF0000"/>
                </a:solidFill>
              </a:rPr>
              <a:t> </a:t>
            </a:r>
            <a:r>
              <a:rPr lang="de-DE" sz="1200" kern="0" dirty="0"/>
              <a:t>(0.09%)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CF24060-DA7A-9983-E9FC-10D358C1776A}"/>
              </a:ext>
            </a:extLst>
          </p:cNvPr>
          <p:cNvSpPr txBox="1">
            <a:spLocks/>
          </p:cNvSpPr>
          <p:nvPr/>
        </p:nvSpPr>
        <p:spPr bwMode="auto">
          <a:xfrm>
            <a:off x="7424051" y="3364869"/>
            <a:ext cx="1663398" cy="107975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28544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7088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285632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714176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2142720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2246925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791176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335427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79678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Clr>
                <a:srgbClr val="179C7D"/>
              </a:buClr>
              <a:buNone/>
            </a:pPr>
            <a:r>
              <a:rPr lang="de-DE" sz="1200" u="sng" kern="0" dirty="0">
                <a:solidFill>
                  <a:srgbClr val="000000"/>
                </a:solidFill>
              </a:rPr>
              <a:t>Junction Box</a:t>
            </a:r>
          </a:p>
          <a:p>
            <a:pPr marL="0" indent="0">
              <a:spcAft>
                <a:spcPts val="0"/>
              </a:spcAft>
              <a:buClr>
                <a:srgbClr val="179C7D"/>
              </a:buClr>
              <a:buNone/>
            </a:pPr>
            <a:r>
              <a:rPr lang="de-DE" sz="1200" kern="0" dirty="0">
                <a:solidFill>
                  <a:srgbClr val="000000"/>
                </a:solidFill>
              </a:rPr>
              <a:t>GfK, Polyamid (1.6%) Silicone (1.2%)</a:t>
            </a:r>
          </a:p>
          <a:p>
            <a:pPr marL="0" indent="0">
              <a:spcAft>
                <a:spcPts val="0"/>
              </a:spcAft>
              <a:buClr>
                <a:srgbClr val="179C7D"/>
              </a:buClr>
              <a:buNone/>
            </a:pPr>
            <a:r>
              <a:rPr lang="de-DE" sz="1200" kern="0" dirty="0">
                <a:solidFill>
                  <a:srgbClr val="000000"/>
                </a:solidFill>
              </a:rPr>
              <a:t>Diode/Cable (0.02%)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386FD25-7567-5555-4B7B-E5FE430F264E}"/>
              </a:ext>
            </a:extLst>
          </p:cNvPr>
          <p:cNvSpPr txBox="1">
            <a:spLocks/>
          </p:cNvSpPr>
          <p:nvPr/>
        </p:nvSpPr>
        <p:spPr bwMode="auto">
          <a:xfrm>
            <a:off x="2445203" y="1124357"/>
            <a:ext cx="1197216" cy="5442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28544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7088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285632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714176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2142720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2246925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791176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335427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79678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Clr>
                <a:srgbClr val="179C7D"/>
              </a:buClr>
              <a:buNone/>
            </a:pPr>
            <a:r>
              <a:rPr lang="de-DE" sz="1200" u="sng" kern="0" dirty="0">
                <a:solidFill>
                  <a:srgbClr val="000000"/>
                </a:solidFill>
              </a:rPr>
              <a:t>Glass</a:t>
            </a:r>
          </a:p>
          <a:p>
            <a:pPr marL="0" indent="0">
              <a:spcAft>
                <a:spcPts val="0"/>
              </a:spcAft>
              <a:buClr>
                <a:srgbClr val="179C7D"/>
              </a:buClr>
              <a:buNone/>
            </a:pPr>
            <a:r>
              <a:rPr lang="de-DE" sz="1200" kern="0" dirty="0">
                <a:solidFill>
                  <a:srgbClr val="000000"/>
                </a:solidFill>
              </a:rPr>
              <a:t>(76-83%)</a:t>
            </a:r>
          </a:p>
          <a:p>
            <a:pPr marL="0" indent="0">
              <a:spcAft>
                <a:spcPts val="0"/>
              </a:spcAft>
              <a:buClr>
                <a:srgbClr val="179C7D"/>
              </a:buClr>
              <a:buNone/>
            </a:pPr>
            <a:r>
              <a:rPr lang="de-DE" sz="1200" b="1" kern="0" dirty="0">
                <a:solidFill>
                  <a:srgbClr val="FF0000"/>
                </a:solidFill>
              </a:rPr>
              <a:t>Sb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648B1BF-621D-50D4-FDA3-0BF650138D03}"/>
              </a:ext>
            </a:extLst>
          </p:cNvPr>
          <p:cNvSpPr txBox="1">
            <a:spLocks/>
          </p:cNvSpPr>
          <p:nvPr/>
        </p:nvSpPr>
        <p:spPr bwMode="auto">
          <a:xfrm>
            <a:off x="1587809" y="2464473"/>
            <a:ext cx="1361565" cy="4122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28544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7088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285632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714176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2142720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2246925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791176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335427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79678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Clr>
                <a:srgbClr val="179C7D"/>
              </a:buClr>
              <a:buNone/>
            </a:pPr>
            <a:r>
              <a:rPr lang="de-DE" sz="1200" u="sng" kern="0" dirty="0">
                <a:solidFill>
                  <a:srgbClr val="000000"/>
                </a:solidFill>
              </a:rPr>
              <a:t>Ethylvinylacetate</a:t>
            </a:r>
          </a:p>
          <a:p>
            <a:pPr marL="0" indent="0">
              <a:spcAft>
                <a:spcPts val="0"/>
              </a:spcAft>
              <a:buClr>
                <a:srgbClr val="179C7D"/>
              </a:buClr>
              <a:buNone/>
            </a:pPr>
            <a:r>
              <a:rPr lang="de-DE" sz="1200" kern="0" dirty="0">
                <a:solidFill>
                  <a:srgbClr val="000000"/>
                </a:solidFill>
              </a:rPr>
              <a:t>(6.7%)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2468DFD-A2D3-0897-EF5D-4E60CC711E63}"/>
              </a:ext>
            </a:extLst>
          </p:cNvPr>
          <p:cNvSpPr txBox="1">
            <a:spLocks/>
          </p:cNvSpPr>
          <p:nvPr/>
        </p:nvSpPr>
        <p:spPr bwMode="auto">
          <a:xfrm>
            <a:off x="2892582" y="4055636"/>
            <a:ext cx="2396639" cy="5286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28544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7088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285632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714176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2142720" indent="-428544" algn="l" defTabSz="428544" rtl="0" eaLnBrk="1" fontAlgn="base" hangingPunct="1">
              <a:spcBef>
                <a:spcPct val="0"/>
              </a:spcBef>
              <a:spcAft>
                <a:spcPts val="1071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2246925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791176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335427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79678" indent="-427086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Clr>
                <a:srgbClr val="179C7D"/>
              </a:buClr>
              <a:buNone/>
            </a:pPr>
            <a:r>
              <a:rPr lang="de-DE" sz="1200" u="sng" kern="0" dirty="0">
                <a:solidFill>
                  <a:srgbClr val="000000"/>
                </a:solidFill>
              </a:rPr>
              <a:t>Back </a:t>
            </a:r>
            <a:r>
              <a:rPr lang="de-DE" sz="1200" u="sng" kern="0" dirty="0" err="1">
                <a:solidFill>
                  <a:srgbClr val="000000"/>
                </a:solidFill>
              </a:rPr>
              <a:t>sheet</a:t>
            </a:r>
            <a:endParaRPr lang="de-DE" sz="1200" u="sng" kern="0" dirty="0">
              <a:solidFill>
                <a:srgbClr val="000000"/>
              </a:solidFill>
            </a:endParaRPr>
          </a:p>
          <a:p>
            <a:pPr marL="0" indent="0">
              <a:spcAft>
                <a:spcPts val="0"/>
              </a:spcAft>
              <a:buClr>
                <a:srgbClr val="179C7D"/>
              </a:buClr>
              <a:buNone/>
            </a:pPr>
            <a:r>
              <a:rPr lang="de-DE" sz="1200" kern="0" dirty="0">
                <a:solidFill>
                  <a:srgbClr val="000000"/>
                </a:solidFill>
              </a:rPr>
              <a:t>Polyvinyl</a:t>
            </a:r>
            <a:r>
              <a:rPr lang="de-DE" sz="1200" kern="0" dirty="0">
                <a:solidFill>
                  <a:srgbClr val="FF0000"/>
                </a:solidFill>
              </a:rPr>
              <a:t> </a:t>
            </a:r>
            <a:r>
              <a:rPr lang="de-DE" sz="1200" kern="0" dirty="0" err="1">
                <a:solidFill>
                  <a:srgbClr val="FF0000"/>
                </a:solidFill>
              </a:rPr>
              <a:t>fluoride</a:t>
            </a:r>
            <a:r>
              <a:rPr lang="de-DE" sz="1200" kern="0" dirty="0">
                <a:solidFill>
                  <a:srgbClr val="FF0000"/>
                </a:solidFill>
              </a:rPr>
              <a:t> </a:t>
            </a:r>
            <a:r>
              <a:rPr lang="de-DE" sz="1200" kern="0" dirty="0">
                <a:solidFill>
                  <a:srgbClr val="000000"/>
                </a:solidFill>
              </a:rPr>
              <a:t>(PVF)/</a:t>
            </a:r>
            <a:r>
              <a:rPr lang="de-DE" sz="1200" kern="0" dirty="0" err="1">
                <a:solidFill>
                  <a:srgbClr val="000000"/>
                </a:solidFill>
              </a:rPr>
              <a:t>adhesive</a:t>
            </a:r>
            <a:r>
              <a:rPr lang="de-DE" sz="1200" kern="0" dirty="0">
                <a:solidFill>
                  <a:srgbClr val="000000"/>
                </a:solidFill>
              </a:rPr>
              <a:t> /PET(3.7%)</a:t>
            </a:r>
          </a:p>
          <a:p>
            <a:pPr marL="0" indent="0">
              <a:spcAft>
                <a:spcPts val="0"/>
              </a:spcAft>
              <a:buClr>
                <a:srgbClr val="179C7D"/>
              </a:buClr>
              <a:buNone/>
            </a:pPr>
            <a:r>
              <a:rPr lang="de-DE" sz="1200" kern="0" dirty="0" err="1">
                <a:solidFill>
                  <a:srgbClr val="FF0000"/>
                </a:solidFill>
              </a:rPr>
              <a:t>Fluorine</a:t>
            </a:r>
            <a:endParaRPr lang="de-DE" sz="1200" kern="0" dirty="0">
              <a:solidFill>
                <a:srgbClr val="FF0000"/>
              </a:solidFill>
            </a:endParaRP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F2783A8E-E082-61B1-AA9E-FC7EBB8405A8}"/>
              </a:ext>
            </a:extLst>
          </p:cNvPr>
          <p:cNvCxnSpPr>
            <a:stCxn id="13" idx="3"/>
          </p:cNvCxnSpPr>
          <p:nvPr/>
        </p:nvCxnSpPr>
        <p:spPr bwMode="auto">
          <a:xfrm>
            <a:off x="2382542" y="1701753"/>
            <a:ext cx="695070" cy="593452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41250901-B132-684A-1C58-48C48C514D27}"/>
              </a:ext>
            </a:extLst>
          </p:cNvPr>
          <p:cNvCxnSpPr>
            <a:stCxn id="10" idx="3"/>
          </p:cNvCxnSpPr>
          <p:nvPr/>
        </p:nvCxnSpPr>
        <p:spPr bwMode="auto">
          <a:xfrm flipV="1">
            <a:off x="1577072" y="2646898"/>
            <a:ext cx="1598175" cy="318596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F8936538-7F1C-D993-DCFA-85FC152DFCE8}"/>
              </a:ext>
            </a:extLst>
          </p:cNvPr>
          <p:cNvCxnSpPr>
            <a:stCxn id="10" idx="3"/>
          </p:cNvCxnSpPr>
          <p:nvPr/>
        </p:nvCxnSpPr>
        <p:spPr bwMode="auto">
          <a:xfrm>
            <a:off x="1577073" y="2965493"/>
            <a:ext cx="1500539" cy="38871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F3EE6C34-1F8B-667B-10BE-F8C702F61A9E}"/>
              </a:ext>
            </a:extLst>
          </p:cNvPr>
          <p:cNvCxnSpPr/>
          <p:nvPr/>
        </p:nvCxnSpPr>
        <p:spPr bwMode="auto">
          <a:xfrm flipV="1">
            <a:off x="2837734" y="3703026"/>
            <a:ext cx="845876" cy="380374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56D13284-E3BC-3528-831C-2BAB68705DE2}"/>
              </a:ext>
            </a:extLst>
          </p:cNvPr>
          <p:cNvCxnSpPr>
            <a:cxnSpLocks/>
          </p:cNvCxnSpPr>
          <p:nvPr/>
        </p:nvCxnSpPr>
        <p:spPr bwMode="auto">
          <a:xfrm flipH="1">
            <a:off x="3854200" y="1536634"/>
            <a:ext cx="152859" cy="395405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7728277A-4C62-95B8-9154-7F9934C996C4}"/>
              </a:ext>
            </a:extLst>
          </p:cNvPr>
          <p:cNvCxnSpPr>
            <a:cxnSpLocks/>
          </p:cNvCxnSpPr>
          <p:nvPr/>
        </p:nvCxnSpPr>
        <p:spPr bwMode="auto">
          <a:xfrm flipH="1">
            <a:off x="5176883" y="2077652"/>
            <a:ext cx="706017" cy="926713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28C95997-398C-88F6-2472-E21995C72408}"/>
              </a:ext>
            </a:extLst>
          </p:cNvPr>
          <p:cNvCxnSpPr>
            <a:stCxn id="8" idx="3"/>
          </p:cNvCxnSpPr>
          <p:nvPr/>
        </p:nvCxnSpPr>
        <p:spPr bwMode="auto">
          <a:xfrm flipH="1">
            <a:off x="5609914" y="2860978"/>
            <a:ext cx="908708" cy="484363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5F165241-6530-B811-58A8-6A1354D31BC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272" y="4008865"/>
            <a:ext cx="702071" cy="544403"/>
          </a:xfrm>
          <a:prstGeom prst="rect">
            <a:avLst/>
          </a:prstGeom>
        </p:spPr>
      </p:pic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594391C0-ED71-5E7F-5881-8420850D5F51}"/>
              </a:ext>
            </a:extLst>
          </p:cNvPr>
          <p:cNvCxnSpPr/>
          <p:nvPr/>
        </p:nvCxnSpPr>
        <p:spPr bwMode="auto">
          <a:xfrm flipH="1">
            <a:off x="5352394" y="4051002"/>
            <a:ext cx="914949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663EAD0-D98B-688B-F9E7-234AB76938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36300" y="4923991"/>
            <a:ext cx="3314700" cy="165100"/>
          </a:xfrm>
          <a:prstGeom prst="rect">
            <a:avLst/>
          </a:prstGeom>
        </p:spPr>
      </p:pic>
      <p:pic>
        <p:nvPicPr>
          <p:cNvPr id="3074" name="Picture 2" descr="Recycling Symbols, Decoded">
            <a:extLst>
              <a:ext uri="{FF2B5EF4-FFF2-40B4-BE49-F238E27FC236}">
                <a16:creationId xmlns:a16="http://schemas.microsoft.com/office/drawing/2014/main" id="{12B37AB9-8BCA-DB69-5283-248BCA093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93511" y="772952"/>
            <a:ext cx="350218" cy="34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cycling Symbols, Decoded">
            <a:extLst>
              <a:ext uri="{FF2B5EF4-FFF2-40B4-BE49-F238E27FC236}">
                <a16:creationId xmlns:a16="http://schemas.microsoft.com/office/drawing/2014/main" id="{96392A75-1EB3-3BDD-5549-D27CEEA3F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7035" y="803753"/>
            <a:ext cx="350218" cy="34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cycling Symbols, Decoded">
            <a:extLst>
              <a:ext uri="{FF2B5EF4-FFF2-40B4-BE49-F238E27FC236}">
                <a16:creationId xmlns:a16="http://schemas.microsoft.com/office/drawing/2014/main" id="{523C0CF4-78E5-E42D-313A-F6F057462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61806" y="4204731"/>
            <a:ext cx="350218" cy="34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Recycling Symbols, Decoded">
            <a:extLst>
              <a:ext uri="{FF2B5EF4-FFF2-40B4-BE49-F238E27FC236}">
                <a16:creationId xmlns:a16="http://schemas.microsoft.com/office/drawing/2014/main" id="{FEC3D1EF-FA89-D1CD-6FE1-65EF9D93E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45056" y="1536201"/>
            <a:ext cx="350218" cy="34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Recycling Symbols, Decoded">
            <a:extLst>
              <a:ext uri="{FF2B5EF4-FFF2-40B4-BE49-F238E27FC236}">
                <a16:creationId xmlns:a16="http://schemas.microsoft.com/office/drawing/2014/main" id="{180FAAD4-FF4F-9BC6-2807-5CBF59210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41258" y="2163426"/>
            <a:ext cx="350218" cy="34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Recycling Symbols, Decoded">
            <a:extLst>
              <a:ext uri="{FF2B5EF4-FFF2-40B4-BE49-F238E27FC236}">
                <a16:creationId xmlns:a16="http://schemas.microsoft.com/office/drawing/2014/main" id="{F827BAF1-5165-4782-A37E-1CC1AE9B7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6957" y="806581"/>
            <a:ext cx="350218" cy="34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B2E05C2-837C-E0F0-9768-B6F4114FF5B7}"/>
              </a:ext>
            </a:extLst>
          </p:cNvPr>
          <p:cNvSpPr txBox="1"/>
          <p:nvPr/>
        </p:nvSpPr>
        <p:spPr>
          <a:xfrm>
            <a:off x="1942680" y="796683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Solar glass</a:t>
            </a:r>
          </a:p>
        </p:txBody>
      </p:sp>
    </p:spTree>
    <p:extLst>
      <p:ext uri="{BB962C8B-B14F-4D97-AF65-F5344CB8AC3E}">
        <p14:creationId xmlns:p14="http://schemas.microsoft.com/office/powerpoint/2010/main" val="279136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BA540-1F7D-5C99-A2B0-B92439480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253" y="102393"/>
            <a:ext cx="8395547" cy="360175"/>
          </a:xfrm>
        </p:spPr>
        <p:txBody>
          <a:bodyPr>
            <a:normAutofit fontScale="90000"/>
          </a:bodyPr>
          <a:lstStyle/>
          <a:p>
            <a:r>
              <a:rPr lang="en-US" dirty="0"/>
              <a:t>Why solar modules reach end-of-life?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05643-B750-2F06-F9AD-BC7DCEFFE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BD4008-F931-A6CB-62AE-167E986CCDFD}"/>
              </a:ext>
            </a:extLst>
          </p:cNvPr>
          <p:cNvSpPr txBox="1"/>
          <p:nvPr/>
        </p:nvSpPr>
        <p:spPr>
          <a:xfrm>
            <a:off x="219456" y="637094"/>
            <a:ext cx="4275529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/>
              <a:t>Degradation </a:t>
            </a:r>
          </a:p>
          <a:p>
            <a:pPr lvl="1"/>
            <a:r>
              <a:rPr lang="en-US" dirty="0"/>
              <a:t>Warranty 25-30 </a:t>
            </a:r>
            <a:r>
              <a:rPr lang="en-US" dirty="0" err="1"/>
              <a:t>yrs</a:t>
            </a:r>
            <a:endParaRPr lang="en-US" dirty="0"/>
          </a:p>
          <a:p>
            <a:pPr lvl="1"/>
            <a:r>
              <a:rPr lang="en-US" dirty="0"/>
              <a:t>Vary with environmental stresses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/>
              <a:t>Irradiance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/>
              <a:t>Temperature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/>
              <a:t>Moisture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/>
              <a:t>Mechanical Load (wind/hail/snow)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/>
              <a:t>Soiling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/>
              <a:t>Chemicals</a:t>
            </a:r>
          </a:p>
          <a:p>
            <a:endParaRPr lang="en-US" dirty="0"/>
          </a:p>
          <a:p>
            <a:r>
              <a:rPr lang="en-US" b="1" dirty="0"/>
              <a:t>2.    Failure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Module design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Defects</a:t>
            </a:r>
          </a:p>
          <a:p>
            <a:pPr lvl="1"/>
            <a:endParaRPr lang="en-US" b="1" dirty="0"/>
          </a:p>
          <a:p>
            <a:r>
              <a:rPr lang="en-US" b="1" dirty="0"/>
              <a:t>3.    Economic reasons (repowering)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61E139-2BD4-96AA-3596-5A48E59955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2681" y="536088"/>
            <a:ext cx="3801862" cy="31278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8F30743-7ABA-BA76-5CFE-1C92234AA677}"/>
              </a:ext>
            </a:extLst>
          </p:cNvPr>
          <p:cNvSpPr/>
          <p:nvPr/>
        </p:nvSpPr>
        <p:spPr>
          <a:xfrm>
            <a:off x="4896444" y="3724491"/>
            <a:ext cx="4028100" cy="1369056"/>
          </a:xfrm>
          <a:prstGeom prst="roundRect">
            <a:avLst>
              <a:gd name="adj" fmla="val 11210"/>
            </a:avLst>
          </a:prstGeom>
          <a:ln w="12700"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Modules have become cheaper by reducing the amount of material (reduce recyclability)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Higher efficiency modules at lower cost increases early replacement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BEAB9BB-AEF8-6B5B-A4DD-91C4202D9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2407" y="3039428"/>
            <a:ext cx="1000358" cy="79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uraMAT logo">
            <a:extLst>
              <a:ext uri="{FF2B5EF4-FFF2-40B4-BE49-F238E27FC236}">
                <a16:creationId xmlns:a16="http://schemas.microsoft.com/office/drawing/2014/main" id="{1514C7E0-EEB7-D0A0-1CDD-B01730B27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1358" y="3139385"/>
            <a:ext cx="1502730" cy="59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A6C1122-4129-6CEC-84D7-D409352B279D}"/>
              </a:ext>
            </a:extLst>
          </p:cNvPr>
          <p:cNvSpPr/>
          <p:nvPr/>
        </p:nvSpPr>
        <p:spPr>
          <a:xfrm>
            <a:off x="219456" y="4137686"/>
            <a:ext cx="4142571" cy="453813"/>
          </a:xfrm>
          <a:prstGeom prst="round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EFD750-77C2-AB69-ED8F-7ACDCD474164}"/>
              </a:ext>
            </a:extLst>
          </p:cNvPr>
          <p:cNvSpPr txBox="1"/>
          <p:nvPr/>
        </p:nvSpPr>
        <p:spPr>
          <a:xfrm>
            <a:off x="787627" y="4667919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</a:rPr>
              <a:t>Good candidates for reuse/repowering</a:t>
            </a:r>
          </a:p>
        </p:txBody>
      </p:sp>
    </p:spTree>
    <p:extLst>
      <p:ext uri="{BB962C8B-B14F-4D97-AF65-F5344CB8AC3E}">
        <p14:creationId xmlns:p14="http://schemas.microsoft.com/office/powerpoint/2010/main" val="390557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25E18-6657-283F-2BA7-2F227F8F8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79A19-BC8D-E328-D631-464C2639F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83157"/>
            <a:ext cx="2133600" cy="273844"/>
          </a:xfrm>
        </p:spPr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7D72F2-A8A1-AD7D-2624-725C26989085}"/>
              </a:ext>
            </a:extLst>
          </p:cNvPr>
          <p:cNvGrpSpPr/>
          <p:nvPr/>
        </p:nvGrpSpPr>
        <p:grpSpPr>
          <a:xfrm>
            <a:off x="4445599" y="932108"/>
            <a:ext cx="3914438" cy="475558"/>
            <a:chOff x="5927464" y="858826"/>
            <a:chExt cx="5219251" cy="6340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7C9805-4628-AD10-776C-FD25A6D4C9A2}"/>
                </a:ext>
              </a:extLst>
            </p:cNvPr>
            <p:cNvSpPr txBox="1"/>
            <p:nvPr/>
          </p:nvSpPr>
          <p:spPr>
            <a:xfrm>
              <a:off x="5927464" y="1000461"/>
              <a:ext cx="462577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C971D4-FFF6-D1ED-0D92-EA017A1718BE}"/>
                </a:ext>
              </a:extLst>
            </p:cNvPr>
            <p:cNvSpPr txBox="1"/>
            <p:nvPr/>
          </p:nvSpPr>
          <p:spPr>
            <a:xfrm>
              <a:off x="10684138" y="858826"/>
              <a:ext cx="462577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75F4234-DEC8-6E06-C7E3-A92D409ED3D4}"/>
              </a:ext>
            </a:extLst>
          </p:cNvPr>
          <p:cNvSpPr txBox="1"/>
          <p:nvPr/>
        </p:nvSpPr>
        <p:spPr>
          <a:xfrm>
            <a:off x="2104313" y="4953063"/>
            <a:ext cx="4401821" cy="213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788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Ref: Nain, P., &amp; Anctil, A., (2024). Resources, Conservation &amp; Recycling Advances journal</a:t>
            </a:r>
          </a:p>
        </p:txBody>
      </p:sp>
      <p:pic>
        <p:nvPicPr>
          <p:cNvPr id="21" name="Picture 20" descr="A comparison of graphs and diagrams&#10;&#10;Description automatically generated">
            <a:extLst>
              <a:ext uri="{FF2B5EF4-FFF2-40B4-BE49-F238E27FC236}">
                <a16:creationId xmlns:a16="http://schemas.microsoft.com/office/drawing/2014/main" id="{DC70AF87-348C-02CE-D624-926AB402EF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574" y="1949714"/>
            <a:ext cx="3744488" cy="30668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C24BEC-481B-64BD-BBAB-91A5523F60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232184"/>
            <a:ext cx="2046710" cy="2803977"/>
          </a:xfrm>
          <a:prstGeom prst="rect">
            <a:avLst/>
          </a:prstGeom>
        </p:spPr>
      </p:pic>
      <p:pic>
        <p:nvPicPr>
          <p:cNvPr id="24" name="Picture 23" descr="A comparison of graphs and diagrams&#10;&#10;Description automatically generated">
            <a:extLst>
              <a:ext uri="{FF2B5EF4-FFF2-40B4-BE49-F238E27FC236}">
                <a16:creationId xmlns:a16="http://schemas.microsoft.com/office/drawing/2014/main" id="{F6B0121F-E707-07E2-6FF1-3B44D47713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1529" y="1469737"/>
            <a:ext cx="3523187" cy="3509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53F130-2071-FA57-6874-87E554583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6" y="532889"/>
            <a:ext cx="6000995" cy="1447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27B601-D06C-AE1E-EE6C-FCC524EC7154}"/>
              </a:ext>
            </a:extLst>
          </p:cNvPr>
          <p:cNvSpPr txBox="1"/>
          <p:nvPr/>
        </p:nvSpPr>
        <p:spPr>
          <a:xfrm rot="16200000">
            <a:off x="5567415" y="1082737"/>
            <a:ext cx="107583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PV installation (GW)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098E3B-CECC-C4E0-7A66-14D9BB4030FD}"/>
              </a:ext>
            </a:extLst>
          </p:cNvPr>
          <p:cNvSpPr txBox="1">
            <a:spLocks/>
          </p:cNvSpPr>
          <p:nvPr/>
        </p:nvSpPr>
        <p:spPr>
          <a:xfrm>
            <a:off x="118334" y="102393"/>
            <a:ext cx="8229600" cy="3601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457189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914377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371566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828754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 waste in the US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14E3878-A6D1-CB7B-53E1-50F1A0CC1D74}"/>
              </a:ext>
            </a:extLst>
          </p:cNvPr>
          <p:cNvSpPr/>
          <p:nvPr/>
        </p:nvSpPr>
        <p:spPr>
          <a:xfrm>
            <a:off x="6278458" y="609600"/>
            <a:ext cx="2791035" cy="823151"/>
          </a:xfrm>
          <a:prstGeom prst="roundRect">
            <a:avLst>
              <a:gd name="adj" fmla="val 11210"/>
            </a:avLst>
          </a:prstGeom>
          <a:ln w="12700"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Almost all the mass of waste is glass + aluminum  + steel</a:t>
            </a:r>
          </a:p>
        </p:txBody>
      </p:sp>
    </p:spTree>
    <p:extLst>
      <p:ext uri="{BB962C8B-B14F-4D97-AF65-F5344CB8AC3E}">
        <p14:creationId xmlns:p14="http://schemas.microsoft.com/office/powerpoint/2010/main" val="167672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566FC-DB41-3439-20D5-7C4A8B002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62E17-3E5F-5C4D-AFD9-BBBB918BE23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1BD915-013E-9708-4EC8-5D7836B024D0}"/>
              </a:ext>
            </a:extLst>
          </p:cNvPr>
          <p:cNvSpPr txBox="1"/>
          <p:nvPr/>
        </p:nvSpPr>
        <p:spPr>
          <a:xfrm>
            <a:off x="2104313" y="4953063"/>
            <a:ext cx="4401821" cy="213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788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Ref: Nain, P., &amp; Anctil, A., (2024). Resources, Conservation &amp; Recycling Advances journal</a:t>
            </a:r>
          </a:p>
        </p:txBody>
      </p:sp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071B534D-A66D-9182-DE72-F881B5B33F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838" y="976257"/>
            <a:ext cx="9068324" cy="33160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664CE02-B745-D441-B70E-E3C0B1091927}"/>
              </a:ext>
            </a:extLst>
          </p:cNvPr>
          <p:cNvSpPr txBox="1">
            <a:spLocks/>
          </p:cNvSpPr>
          <p:nvPr/>
        </p:nvSpPr>
        <p:spPr>
          <a:xfrm>
            <a:off x="118334" y="102393"/>
            <a:ext cx="8229600" cy="3601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457189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914377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371566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828754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 waste regulations in the 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C2902A-0024-916D-BBFB-6F7D7153380D}"/>
              </a:ext>
            </a:extLst>
          </p:cNvPr>
          <p:cNvSpPr txBox="1"/>
          <p:nvPr/>
        </p:nvSpPr>
        <p:spPr>
          <a:xfrm>
            <a:off x="1305060" y="4397931"/>
            <a:ext cx="6801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federal regulations – other states are considering regulations </a:t>
            </a:r>
          </a:p>
        </p:txBody>
      </p:sp>
    </p:spTree>
    <p:extLst>
      <p:ext uri="{BB962C8B-B14F-4D97-AF65-F5344CB8AC3E}">
        <p14:creationId xmlns:p14="http://schemas.microsoft.com/office/powerpoint/2010/main" val="3312299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C1595-EE54-6280-B1D8-4491F0190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Company working on 2</a:t>
            </a:r>
            <a:r>
              <a:rPr lang="en-US" baseline="30000" dirty="0"/>
              <a:t>nd</a:t>
            </a:r>
            <a:r>
              <a:rPr lang="en-US" dirty="0"/>
              <a:t> life PV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B8B4E-D8EF-377A-CBCD-DB82490C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BEEADC64-8A3B-7D11-8067-5B9B8062B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147" y="621453"/>
            <a:ext cx="1269087" cy="139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78F562-7086-52AD-D225-8BF448504E70}"/>
              </a:ext>
            </a:extLst>
          </p:cNvPr>
          <p:cNvSpPr txBox="1"/>
          <p:nvPr/>
        </p:nvSpPr>
        <p:spPr>
          <a:xfrm>
            <a:off x="1927461" y="604037"/>
            <a:ext cx="6749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Started in 2019 in Colorado – now operate also in New Mexico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64A48-B57B-B25B-9B9B-20ACC48CDF30}"/>
              </a:ext>
            </a:extLst>
          </p:cNvPr>
          <p:cNvSpPr txBox="1"/>
          <p:nvPr/>
        </p:nvSpPr>
        <p:spPr>
          <a:xfrm>
            <a:off x="1927461" y="991550"/>
            <a:ext cx="68372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Focus on reusing solar PV equipment to create the greatest value for those in our communities with the greatest need</a:t>
            </a:r>
          </a:p>
          <a:p>
            <a:endParaRPr lang="en-US" dirty="0">
              <a:effectLst/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D7B443-CF64-F807-45F3-E90306872C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79" y="2357067"/>
            <a:ext cx="2677177" cy="20518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34E4DC-1727-3AF8-11DB-500456666304}"/>
              </a:ext>
            </a:extLst>
          </p:cNvPr>
          <p:cNvSpPr txBox="1"/>
          <p:nvPr/>
        </p:nvSpPr>
        <p:spPr>
          <a:xfrm>
            <a:off x="2964010" y="1664688"/>
            <a:ext cx="59971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Tier 1 – meets datasheet and no defects or other issues preventing 20 years of future performance. </a:t>
            </a:r>
            <a:r>
              <a:rPr lang="en-US" sz="1600" b="1" dirty="0">
                <a:solidFill>
                  <a:srgbClr val="000000"/>
                </a:solidFill>
                <a:effectLst/>
                <a:latin typeface="Helvetica" pitchFamily="2" charset="0"/>
              </a:rPr>
              <a:t>Unrestricted use.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Tier 2 – meets datasheet but defects or other factors reduce likelihood of 20 more years of operation. Restrict use to systems operated, maintained and monitored by ESS on a daily basis.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Dispose/Recycle – does not meet datasheet and/or safety issue with the module.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37ACDE-7486-E303-BD5E-2BE6F9190A04}"/>
              </a:ext>
            </a:extLst>
          </p:cNvPr>
          <p:cNvSpPr txBox="1"/>
          <p:nvPr/>
        </p:nvSpPr>
        <p:spPr>
          <a:xfrm>
            <a:off x="564509" y="4876864"/>
            <a:ext cx="3334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Rich Stromberg  - NREL circularity workshop 2024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080FBD2-DDBC-5B36-FE25-E36BADD348D7}"/>
              </a:ext>
            </a:extLst>
          </p:cNvPr>
          <p:cNvSpPr/>
          <p:nvPr/>
        </p:nvSpPr>
        <p:spPr>
          <a:xfrm>
            <a:off x="3972229" y="3913632"/>
            <a:ext cx="4426704" cy="1127475"/>
          </a:xfrm>
          <a:prstGeom prst="roundRect">
            <a:avLst>
              <a:gd name="adj" fmla="val 11210"/>
            </a:avLst>
          </a:prstGeom>
          <a:ln w="12700"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Extensive on-site testing before module removal – current PV installers not trained for EOL inspections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Not for profit</a:t>
            </a:r>
          </a:p>
        </p:txBody>
      </p:sp>
    </p:spTree>
    <p:extLst>
      <p:ext uri="{BB962C8B-B14F-4D97-AF65-F5344CB8AC3E}">
        <p14:creationId xmlns:p14="http://schemas.microsoft.com/office/powerpoint/2010/main" val="2868431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4ABF0-AF50-DF04-4204-B548CF814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A494F-D919-8822-67AD-242B2359BC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82506"/>
            <a:ext cx="2090209" cy="9873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142DDD-C664-E142-C404-4CC1D6B1AC17}"/>
              </a:ext>
            </a:extLst>
          </p:cNvPr>
          <p:cNvSpPr txBox="1"/>
          <p:nvPr/>
        </p:nvSpPr>
        <p:spPr>
          <a:xfrm>
            <a:off x="457200" y="1795760"/>
            <a:ext cx="6986693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Sell 2</a:t>
            </a:r>
            <a:r>
              <a:rPr lang="en-US" b="1" baseline="30000" dirty="0"/>
              <a:t>nd</a:t>
            </a:r>
            <a:r>
              <a:rPr lang="en-US" b="1" dirty="0"/>
              <a:t> life PV</a:t>
            </a:r>
          </a:p>
          <a:p>
            <a:pPr marL="285750" indent="-285750">
              <a:buFontTx/>
              <a:buChar char="-"/>
            </a:pPr>
            <a:r>
              <a:rPr lang="en-US" dirty="0"/>
              <a:t>Replaced large sites from </a:t>
            </a:r>
            <a:r>
              <a:rPr lang="en-US" dirty="0" err="1"/>
              <a:t>monofacial</a:t>
            </a:r>
            <a:r>
              <a:rPr lang="en-US" dirty="0"/>
              <a:t> to bifacial (250-300 MW)</a:t>
            </a:r>
          </a:p>
          <a:p>
            <a:pPr marL="285750" indent="-285750">
              <a:buFontTx/>
              <a:buChar char="-"/>
            </a:pPr>
            <a:r>
              <a:rPr lang="en-US" dirty="0"/>
              <a:t>Insurance claims: truck incidents or undamaged solar panels after a storm</a:t>
            </a:r>
          </a:p>
          <a:p>
            <a:endParaRPr lang="en-US" sz="1050" dirty="0"/>
          </a:p>
          <a:p>
            <a:r>
              <a:rPr lang="en-US" b="1" dirty="0"/>
              <a:t>Recycling</a:t>
            </a:r>
            <a:r>
              <a:rPr lang="en-US" dirty="0"/>
              <a:t> – started in 2024</a:t>
            </a:r>
          </a:p>
          <a:p>
            <a:endParaRPr lang="en-US" sz="1200" dirty="0"/>
          </a:p>
          <a:p>
            <a:r>
              <a:rPr lang="en-US" b="1" dirty="0"/>
              <a:t>Services /repairs</a:t>
            </a:r>
            <a:r>
              <a:rPr lang="en-US" dirty="0"/>
              <a:t>: J-box, cables, connector repair or replacement, </a:t>
            </a:r>
            <a:r>
              <a:rPr lang="en-US" dirty="0" err="1"/>
              <a:t>backsheets</a:t>
            </a:r>
            <a:r>
              <a:rPr lang="en-US" dirty="0"/>
              <a:t> repair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336FB8-9290-9B85-FFEA-A39AA38FE97E}"/>
              </a:ext>
            </a:extLst>
          </p:cNvPr>
          <p:cNvSpPr txBox="1"/>
          <p:nvPr/>
        </p:nvSpPr>
        <p:spPr>
          <a:xfrm>
            <a:off x="2844800" y="582506"/>
            <a:ext cx="46810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Sparta TN facility</a:t>
            </a:r>
          </a:p>
          <a:p>
            <a:endParaRPr lang="en-US" dirty="0"/>
          </a:p>
          <a:p>
            <a:r>
              <a:rPr lang="en-US" dirty="0"/>
              <a:t>Background from repurposing/repair in car industry – following the same model for PV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39B356-F971-E2FB-94D0-7E1D926CC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70899"/>
            <a:ext cx="1381408" cy="446018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D2FFAC6-E24D-4723-E038-77757C0C427B}"/>
              </a:ext>
            </a:extLst>
          </p:cNvPr>
          <p:cNvSpPr/>
          <p:nvPr/>
        </p:nvSpPr>
        <p:spPr>
          <a:xfrm>
            <a:off x="2705612" y="3983305"/>
            <a:ext cx="4681043" cy="1059180"/>
          </a:xfrm>
          <a:prstGeom prst="roundRect">
            <a:avLst>
              <a:gd name="adj" fmla="val 11210"/>
            </a:avLst>
          </a:prstGeom>
          <a:ln w="12700"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Off-site facility for testing and repairs of modules</a:t>
            </a:r>
          </a:p>
          <a:p>
            <a:pPr algn="ctr"/>
            <a:r>
              <a:rPr lang="en-US" dirty="0"/>
              <a:t>The cost of new PV is so low – difficult to compete with 2</a:t>
            </a:r>
            <a:r>
              <a:rPr lang="en-US" baseline="30000" dirty="0"/>
              <a:t>nd</a:t>
            </a:r>
            <a:r>
              <a:rPr lang="en-US" dirty="0"/>
              <a:t> life modules</a:t>
            </a:r>
          </a:p>
        </p:txBody>
      </p:sp>
    </p:spTree>
    <p:extLst>
      <p:ext uri="{BB962C8B-B14F-4D97-AF65-F5344CB8AC3E}">
        <p14:creationId xmlns:p14="http://schemas.microsoft.com/office/powerpoint/2010/main" val="4220779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78969" y="748954"/>
            <a:ext cx="4578781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charset="2"/>
              <a:buChar char="§"/>
              <a:defRPr sz="3200" kern="1200">
                <a:solidFill>
                  <a:schemeClr val="tx1"/>
                </a:solidFill>
                <a:latin typeface="Avenir Book"/>
                <a:ea typeface="ＭＳ Ｐゴシック" pitchFamily="-65" charset="-128"/>
                <a:cs typeface="Avenir Book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Avenir Book"/>
                <a:ea typeface="ＭＳ Ｐゴシック" pitchFamily="-65" charset="-128"/>
                <a:cs typeface="Avenir Book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Avenir Book"/>
                <a:ea typeface="ＭＳ Ｐゴシック" pitchFamily="-65" charset="-128"/>
                <a:cs typeface="Avenir Book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venir Book"/>
                <a:ea typeface="ＭＳ Ｐゴシック" pitchFamily="-65" charset="-128"/>
                <a:cs typeface="Avenir Book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venir Book"/>
                <a:ea typeface="ＭＳ Ｐゴシック" pitchFamily="-65" charset="-128"/>
                <a:cs typeface="Avenir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5F31"/>
              </a:buClr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&amp; MS in Materials Engineering</a:t>
            </a:r>
          </a:p>
          <a:p>
            <a:pPr lvl="1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on Nanomaterials for Organic PV</a:t>
            </a:r>
          </a:p>
          <a:p>
            <a:pPr lvl="2">
              <a:buClr>
                <a:srgbClr val="005F31"/>
              </a:buClr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nanotubes / Fullerenes / Organic Dyes</a:t>
            </a:r>
          </a:p>
          <a:p>
            <a:pPr lvl="2">
              <a:buClr>
                <a:srgbClr val="005F31"/>
              </a:buClr>
            </a:pP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5F31"/>
              </a:buClr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Sustainability</a:t>
            </a:r>
          </a:p>
          <a:p>
            <a:pPr lvl="1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Fabrication and life cycle </a:t>
            </a:r>
          </a:p>
          <a:p>
            <a:pPr marL="342900" lvl="1" indent="0"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assessment of organic photovoltaic</a:t>
            </a:r>
          </a:p>
          <a:p>
            <a:pPr marL="342900" lvl="1" indent="0">
              <a:buNone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0">
              <a:buNone/>
            </a:pP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005F31"/>
              </a:buClr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Post-doc</a:t>
            </a:r>
          </a:p>
          <a:p>
            <a:pPr marL="0" indent="0">
              <a:buClr>
                <a:srgbClr val="005F31"/>
              </a:buClr>
              <a:buNone/>
            </a:pPr>
            <a:endParaRPr lang="en-US" sz="13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5F31"/>
              </a:buClr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</a:t>
            </a:r>
          </a:p>
          <a:p>
            <a:pPr marL="0" indent="0">
              <a:buClr>
                <a:srgbClr val="005F31"/>
              </a:buClr>
              <a:buNone/>
            </a:pP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005F31"/>
              </a:buClr>
              <a:buNone/>
            </a:pPr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Things I do </a:t>
            </a:r>
          </a:p>
          <a:p>
            <a:pPr>
              <a:buClr>
                <a:srgbClr val="005F31"/>
              </a:buClr>
            </a:pPr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Organize conference/ sustainability standards/outreach events / international projects / Michigan Energy Research.</a:t>
            </a:r>
          </a:p>
          <a:p>
            <a:pPr lvl="1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969" y="0"/>
            <a:ext cx="4055760" cy="412617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About me…</a:t>
            </a:r>
          </a:p>
        </p:txBody>
      </p:sp>
      <p:pic>
        <p:nvPicPr>
          <p:cNvPr id="17410" name="Picture 2" descr="GIS at RIT (@GIS_RIT) | Twitter">
            <a:extLst>
              <a:ext uri="{FF2B5EF4-FFF2-40B4-BE49-F238E27FC236}">
                <a16:creationId xmlns:a16="http://schemas.microsoft.com/office/drawing/2014/main" id="{7F5462B8-127C-3A4B-B298-895D24BCE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8484" y="1553565"/>
            <a:ext cx="1094774" cy="109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lemson University - Wikipedia">
            <a:extLst>
              <a:ext uri="{FF2B5EF4-FFF2-40B4-BE49-F238E27FC236}">
                <a16:creationId xmlns:a16="http://schemas.microsoft.com/office/drawing/2014/main" id="{7C88680E-4967-4643-86C2-C8B8F8249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9613" y="3393011"/>
            <a:ext cx="761937" cy="76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MSU Engineering Launches Two Online Master's Degrees for Electrical and  Mechanical Engineers">
            <a:extLst>
              <a:ext uri="{FF2B5EF4-FFF2-40B4-BE49-F238E27FC236}">
                <a16:creationId xmlns:a16="http://schemas.microsoft.com/office/drawing/2014/main" id="{19984290-1960-0041-9BC5-F7CCF4901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97611" y="3468666"/>
            <a:ext cx="2206424" cy="66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First Solar (@FirstSolar) | Twitter">
            <a:extLst>
              <a:ext uri="{FF2B5EF4-FFF2-40B4-BE49-F238E27FC236}">
                <a16:creationId xmlns:a16="http://schemas.microsoft.com/office/drawing/2014/main" id="{2DD74CDD-9B9A-7A41-B7F3-A66E74008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8484" y="2591020"/>
            <a:ext cx="761937" cy="76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ataverse de Polytechnique Montréal">
            <a:extLst>
              <a:ext uri="{FF2B5EF4-FFF2-40B4-BE49-F238E27FC236}">
                <a16:creationId xmlns:a16="http://schemas.microsoft.com/office/drawing/2014/main" id="{66736776-F6EA-F443-836B-6190D9FE3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4622" y="585478"/>
            <a:ext cx="1811945" cy="74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EDA48C-F60C-9346-84BC-9A27724CDA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719" y="4398645"/>
            <a:ext cx="477489" cy="4774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9CECF4-1B41-A748-AC89-E0EBC6B370E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943" y="4476259"/>
            <a:ext cx="817402" cy="236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3561DA-43E1-1F4A-B56A-82F5DF7FDF5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286" y="1779880"/>
            <a:ext cx="651671" cy="62660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785D9-CB41-BB4E-860E-681BA5EC1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2050" name="Picture 2" descr="Industrial Assessment Center Logo">
            <a:extLst>
              <a:ext uri="{FF2B5EF4-FFF2-40B4-BE49-F238E27FC236}">
                <a16:creationId xmlns:a16="http://schemas.microsoft.com/office/drawing/2014/main" id="{C90C8C79-80C0-46D5-9582-BBD2E4C2B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5080" y="4278018"/>
            <a:ext cx="1460605" cy="62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SU AgBioResearch (@MSUAgBio) / X">
            <a:extLst>
              <a:ext uri="{FF2B5EF4-FFF2-40B4-BE49-F238E27FC236}">
                <a16:creationId xmlns:a16="http://schemas.microsoft.com/office/drawing/2014/main" id="{0FD751B1-BBA5-B9DF-98CB-321A2433B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1704" y="3559052"/>
            <a:ext cx="584374" cy="5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vironmental Science and Policy Program at MSU | East Lansing MI">
            <a:extLst>
              <a:ext uri="{FF2B5EF4-FFF2-40B4-BE49-F238E27FC236}">
                <a16:creationId xmlns:a16="http://schemas.microsoft.com/office/drawing/2014/main" id="{B91E872F-A682-22B5-5D6B-D5324DB99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162" y="3485664"/>
            <a:ext cx="669284" cy="66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3A0D44-9657-6769-C0EB-73A69D7F4D9B}"/>
              </a:ext>
            </a:extLst>
          </p:cNvPr>
          <p:cNvSpPr txBox="1"/>
          <p:nvPr/>
        </p:nvSpPr>
        <p:spPr>
          <a:xfrm>
            <a:off x="4897937" y="3928208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34D27-01FE-99F5-0066-EC3EFCFF54C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750" y="4250637"/>
            <a:ext cx="552504" cy="773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F56674-131C-3221-D977-BDABA0C9614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638" y="4475362"/>
            <a:ext cx="682221" cy="377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71144A-7C8C-CC0B-B1D9-D105D60A9B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21264" y="2709163"/>
            <a:ext cx="1921729" cy="52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66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0EC3-7554-7F9A-2597-AFBB10E5F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789"/>
            <a:ext cx="8229600" cy="54383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Recycling processes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78EF2-052B-6BE1-824F-F49AC7310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2232" y="4767263"/>
            <a:ext cx="2133600" cy="273844"/>
          </a:xfrm>
        </p:spPr>
        <p:txBody>
          <a:bodyPr/>
          <a:lstStyle/>
          <a:p>
            <a:pPr>
              <a:defRPr/>
            </a:pPr>
            <a:fld id="{14362E17-3E5F-5C4D-AFD9-BBBB918BE23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8F9FB5-737B-D8B3-BA5D-6A01D896628C}"/>
              </a:ext>
            </a:extLst>
          </p:cNvPr>
          <p:cNvSpPr txBox="1"/>
          <p:nvPr/>
        </p:nvSpPr>
        <p:spPr>
          <a:xfrm>
            <a:off x="125670" y="579026"/>
            <a:ext cx="51138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Approximately 15 (</a:t>
            </a:r>
            <a:r>
              <a:rPr lang="en-US" i="1" dirty="0">
                <a:latin typeface="+mn-lt"/>
              </a:rPr>
              <a:t>recent estimates say 30% now</a:t>
            </a:r>
            <a:r>
              <a:rPr lang="en-US" dirty="0">
                <a:latin typeface="+mn-lt"/>
              </a:rPr>
              <a:t>) of modules are recycled in the U.S.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+mn-lt"/>
              </a:rPr>
              <a:t>Inconsistencies between local, state, and federal regulations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+mn-lt"/>
              </a:rPr>
              <a:t>High complexity of procedures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+mn-lt"/>
              </a:rPr>
              <a:t>Recycling is $15-45 per module to recycle vs less than $1 to landfill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+mn-lt"/>
              </a:rPr>
              <a:t># Recyclers is increasing rapidly in the US  </a:t>
            </a:r>
          </a:p>
        </p:txBody>
      </p:sp>
      <p:pic>
        <p:nvPicPr>
          <p:cNvPr id="13314" name="Picture 2" descr="SEIA - Solar Energy Industries Association">
            <a:extLst>
              <a:ext uri="{FF2B5EF4-FFF2-40B4-BE49-F238E27FC236}">
                <a16:creationId xmlns:a16="http://schemas.microsoft.com/office/drawing/2014/main" id="{3798737B-FB8C-56A1-D6F4-F158EF38D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747" y="2779073"/>
            <a:ext cx="1222838" cy="4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9E4F5-433F-317A-114C-C32BC617E80D}"/>
              </a:ext>
            </a:extLst>
          </p:cNvPr>
          <p:cNvSpPr txBox="1"/>
          <p:nvPr/>
        </p:nvSpPr>
        <p:spPr>
          <a:xfrm>
            <a:off x="1636662" y="2887350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Recycling partners</a:t>
            </a:r>
          </a:p>
        </p:txBody>
      </p:sp>
      <p:pic>
        <p:nvPicPr>
          <p:cNvPr id="1026" name="Picture 2" descr="Diagram showing the stages in the process of recycling both silicon and thin-film solar panels.">
            <a:extLst>
              <a:ext uri="{FF2B5EF4-FFF2-40B4-BE49-F238E27FC236}">
                <a16:creationId xmlns:a16="http://schemas.microsoft.com/office/drawing/2014/main" id="{6FFA0683-7415-DE3B-C91A-8A40248EE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629" y="572620"/>
            <a:ext cx="3288753" cy="452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8E46A3-A336-F42F-A23D-4B5EC9BF1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8" y="3247403"/>
            <a:ext cx="3770231" cy="18960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9BF4D5-CF3E-A2C0-F1D2-153176EC37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529" y="3104789"/>
            <a:ext cx="1997676" cy="13052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7284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D9003A-49BA-B7B1-87C6-DE1B56D0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A0D1-1EFB-4C4F-A1D9-29C0D950B8D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9D6694-52E2-5FC1-2573-BCFA4ADE9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79" y="572793"/>
            <a:ext cx="8587600" cy="24115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4FA446-710C-B1F3-B93B-3EC9BD482A51}"/>
              </a:ext>
            </a:extLst>
          </p:cNvPr>
          <p:cNvSpPr txBox="1"/>
          <p:nvPr/>
        </p:nvSpPr>
        <p:spPr>
          <a:xfrm>
            <a:off x="279579" y="2984379"/>
            <a:ext cx="8407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Purity of recovered materials matters – difficult to return silicon and glass to solar PV manufacturing so it is generally </a:t>
            </a:r>
            <a:r>
              <a:rPr lang="en-US" b="1" dirty="0"/>
              <a:t>downcycled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F27CE-CE82-DE21-26C4-E617496066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33" y="4014766"/>
            <a:ext cx="4319209" cy="7085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03E15A-D554-C24E-5E7D-11EE21FA1F6B}"/>
              </a:ext>
            </a:extLst>
          </p:cNvPr>
          <p:cNvSpPr txBox="1"/>
          <p:nvPr/>
        </p:nvSpPr>
        <p:spPr>
          <a:xfrm>
            <a:off x="5035296" y="3892006"/>
            <a:ext cx="32207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Roboto" panose="020F0502020204030204" pitchFamily="34" charset="0"/>
              </a:rPr>
              <a:t>The facility will use recycled materials from retired solar panels to make new solar glass in what </a:t>
            </a:r>
            <a:r>
              <a:rPr lang="en-US" sz="1400" b="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Roboto" panose="020F0502020204030204" pitchFamily="34" charset="0"/>
              </a:rPr>
              <a:t>Solarcycle</a:t>
            </a:r>
            <a:r>
              <a:rPr lang="en-US" sz="14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Roboto" panose="020F0502020204030204" pitchFamily="34" charset="0"/>
              </a:rPr>
              <a:t> said was a “first-of-its-kind” </a:t>
            </a:r>
            <a:r>
              <a:rPr lang="en-US" sz="1400" b="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Roboto" panose="020F0502020204030204" pitchFamily="34" charset="0"/>
              </a:rPr>
              <a:t>endeavour</a:t>
            </a:r>
            <a:r>
              <a:rPr lang="en-US" sz="14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Roboto" panose="020F0502020204030204" pitchFamily="34" charset="0"/>
              </a:rPr>
              <a:t> in the US</a:t>
            </a:r>
            <a:r>
              <a:rPr lang="en-US" sz="12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Roboto" panose="020F0502020204030204" pitchFamily="34" charset="0"/>
              </a:rPr>
              <a:t>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766190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4180EA-9FF7-9E78-6AED-3396E272F1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1" y="681627"/>
            <a:ext cx="9080767" cy="4334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C9445F-33BA-7A35-A5EB-A05908A4A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 in PV recycling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65651-5783-B65E-1BAD-D8CCDEC34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522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056F204-B67F-5CB1-2979-76103FF8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02393"/>
            <a:ext cx="8613157" cy="360175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US" dirty="0"/>
              <a:t>How can we get encourage PV 2</a:t>
            </a:r>
            <a:r>
              <a:rPr lang="en-US" baseline="30000" dirty="0"/>
              <a:t>nd</a:t>
            </a:r>
            <a:r>
              <a:rPr lang="en-US" dirty="0"/>
              <a:t> life/recycling?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53150-C93C-F8A1-27DD-07923845D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9938D-0427-3542-974E-F7CD887B386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2050" name="Picture 2" descr="Epeat Logo">
            <a:extLst>
              <a:ext uri="{FF2B5EF4-FFF2-40B4-BE49-F238E27FC236}">
                <a16:creationId xmlns:a16="http://schemas.microsoft.com/office/drawing/2014/main" id="{16065EA2-98A3-37D2-6FAD-4343CEE893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" y="1388860"/>
            <a:ext cx="10160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5018B8-A999-98D5-1553-D90A7246DC5D}"/>
              </a:ext>
            </a:extLst>
          </p:cNvPr>
          <p:cNvSpPr txBox="1"/>
          <p:nvPr/>
        </p:nvSpPr>
        <p:spPr>
          <a:xfrm>
            <a:off x="1400921" y="1525442"/>
            <a:ext cx="2078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effectLst/>
                <a:highlight>
                  <a:srgbClr val="FAFAF8"/>
                </a:highlight>
                <a:latin typeface="Poppins" panose="020B0604020202020204" pitchFamily="34" charset="0"/>
              </a:rPr>
              <a:t>EPEAT Ecolabel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06894E-D142-4925-8DC2-7E4E3B502C7B}"/>
              </a:ext>
            </a:extLst>
          </p:cNvPr>
          <p:cNvSpPr txBox="1"/>
          <p:nvPr/>
        </p:nvSpPr>
        <p:spPr>
          <a:xfrm>
            <a:off x="1104644" y="622505"/>
            <a:ext cx="716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Encourage products </a:t>
            </a:r>
            <a:r>
              <a:rPr lang="en-US" b="1" dirty="0"/>
              <a:t>certification</a:t>
            </a:r>
            <a:r>
              <a:rPr lang="en-US" dirty="0"/>
              <a:t> – support for </a:t>
            </a:r>
            <a:r>
              <a:rPr lang="en-US" b="1" dirty="0"/>
              <a:t>recycled content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F30215-5E98-CF01-A2C1-855A8AE87C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552" y="991837"/>
            <a:ext cx="4282843" cy="34128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27816B-ABAE-5D4B-6FF8-140C2D4C0D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201" y="2072121"/>
            <a:ext cx="3109580" cy="1804253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926F5BA-A3A8-A3F1-2781-F9F7C0B10190}"/>
              </a:ext>
            </a:extLst>
          </p:cNvPr>
          <p:cNvSpPr/>
          <p:nvPr/>
        </p:nvSpPr>
        <p:spPr>
          <a:xfrm>
            <a:off x="4037552" y="2575031"/>
            <a:ext cx="4186973" cy="822960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9DCAE2-5A2F-D344-3EB0-5448DB8D0E91}"/>
              </a:ext>
            </a:extLst>
          </p:cNvPr>
          <p:cNvSpPr txBox="1"/>
          <p:nvPr/>
        </p:nvSpPr>
        <p:spPr>
          <a:xfrm>
            <a:off x="185087" y="4066282"/>
            <a:ext cx="808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Solar waste policy (state + federal)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Increase the cost of landfilling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Decrease recycling costs (invest in research/ recycling industry) – create a new industry for PV</a:t>
            </a:r>
          </a:p>
        </p:txBody>
      </p:sp>
    </p:spTree>
    <p:extLst>
      <p:ext uri="{BB962C8B-B14F-4D97-AF65-F5344CB8AC3E}">
        <p14:creationId xmlns:p14="http://schemas.microsoft.com/office/powerpoint/2010/main" val="3717712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CD272-76E5-1EF3-2D3B-BA3AA714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84D6-097A-4142-AE82-1ED9C6252118}" type="slidenum">
              <a:rPr lang="en-US" smtClean="0"/>
              <a:t>24</a:t>
            </a:fld>
            <a:endParaRPr lang="en-US"/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A37FCBA7-8A92-30EA-370B-8DD731770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4821" y="804728"/>
            <a:ext cx="4869179" cy="413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F5B939-D7CF-BC23-87FC-B034E3F78487}"/>
              </a:ext>
            </a:extLst>
          </p:cNvPr>
          <p:cNvSpPr txBox="1"/>
          <p:nvPr/>
        </p:nvSpPr>
        <p:spPr>
          <a:xfrm>
            <a:off x="277780" y="131683"/>
            <a:ext cx="59083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PV compared to other type of wastes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C90FB3-EE86-B16B-6C6F-0190D4BF3D42}"/>
              </a:ext>
            </a:extLst>
          </p:cNvPr>
          <p:cNvSpPr/>
          <p:nvPr/>
        </p:nvSpPr>
        <p:spPr>
          <a:xfrm>
            <a:off x="5782620" y="4943004"/>
            <a:ext cx="336138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5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Mirletz</a:t>
            </a:r>
            <a:r>
              <a:rPr lang="en-US" sz="825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et al. (2023).  Nature Physics Journal.</a:t>
            </a:r>
            <a:endParaRPr lang="en-US" sz="825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F0943F-8878-E532-75F3-D22A1FF7FD5D}"/>
              </a:ext>
            </a:extLst>
          </p:cNvPr>
          <p:cNvSpPr txBox="1"/>
          <p:nvPr/>
        </p:nvSpPr>
        <p:spPr>
          <a:xfrm>
            <a:off x="5534647" y="706625"/>
            <a:ext cx="2732730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Global cumulative wastes from 2016 to 2050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910CA8-35FF-5FA3-F1BC-85BA509D6397}"/>
              </a:ext>
            </a:extLst>
          </p:cNvPr>
          <p:cNvSpPr txBox="1"/>
          <p:nvPr/>
        </p:nvSpPr>
        <p:spPr>
          <a:xfrm>
            <a:off x="389786" y="1567487"/>
            <a:ext cx="3522415" cy="7848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222222"/>
                </a:solidFill>
                <a:latin typeface="Harding"/>
              </a:rPr>
              <a:t>The toxicity of PV module waste is also much lower than both coal ash and oily sludge from crude oil production</a:t>
            </a:r>
            <a:r>
              <a:rPr lang="en-IN" sz="15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B2C3F2-D97E-C468-8E4D-27847B2836FE}"/>
              </a:ext>
            </a:extLst>
          </p:cNvPr>
          <p:cNvSpPr txBox="1"/>
          <p:nvPr/>
        </p:nvSpPr>
        <p:spPr>
          <a:xfrm>
            <a:off x="389786" y="2607100"/>
            <a:ext cx="3522415" cy="1246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222222"/>
                </a:solidFill>
                <a:latin typeface="Harding"/>
              </a:rPr>
              <a:t>Treating decommissioned PV modules as a commodity and opportunity for material recovery, and not as hazardous waste would be environmentally and economically beneficial</a:t>
            </a:r>
            <a:r>
              <a:rPr lang="en-IN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2554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C254D-84EC-49E1-04B6-0AC09CE1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2" y="4767263"/>
            <a:ext cx="2133600" cy="273844"/>
          </a:xfrm>
        </p:spPr>
        <p:txBody>
          <a:bodyPr/>
          <a:lstStyle/>
          <a:p>
            <a:pPr>
              <a:defRPr/>
            </a:pPr>
            <a:fld id="{14362E17-3E5F-5C4D-AFD9-BBBB918BE23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D738E3-463C-C3EF-B5A1-4D9CC36E761D}"/>
              </a:ext>
            </a:extLst>
          </p:cNvPr>
          <p:cNvSpPr txBox="1">
            <a:spLocks/>
          </p:cNvSpPr>
          <p:nvPr/>
        </p:nvSpPr>
        <p:spPr>
          <a:xfrm>
            <a:off x="0" y="28789"/>
            <a:ext cx="8229600" cy="5438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 b="0" i="0" kern="120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j-lt"/>
              </a:rPr>
              <a:t>PV module toxicity testing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ECD517-BA13-F2A1-4743-B61BD90CD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594" y="1162845"/>
            <a:ext cx="3352915" cy="2537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9D070E-6E07-471E-2ACD-840925AD7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1" y="1302991"/>
            <a:ext cx="5773346" cy="2537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06438B-8F65-8602-8BB9-3CEEA06A1B62}"/>
              </a:ext>
            </a:extLst>
          </p:cNvPr>
          <p:cNvSpPr txBox="1"/>
          <p:nvPr/>
        </p:nvSpPr>
        <p:spPr>
          <a:xfrm>
            <a:off x="1400727" y="4107566"/>
            <a:ext cx="6199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sensitive to sample preparation and testing conditions</a:t>
            </a:r>
          </a:p>
          <a:p>
            <a:r>
              <a:rPr lang="en-US" b="1" i="1" dirty="0"/>
              <a:t>TCLP is required in most states for PV recycling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9E5018-3C51-8499-5A91-2A0C7C14B534}"/>
              </a:ext>
            </a:extLst>
          </p:cNvPr>
          <p:cNvSpPr txBox="1"/>
          <p:nvPr/>
        </p:nvSpPr>
        <p:spPr>
          <a:xfrm>
            <a:off x="1508661" y="736739"/>
            <a:ext cx="6126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module fail the TCLP – it is considered hazardous waste</a:t>
            </a:r>
          </a:p>
        </p:txBody>
      </p:sp>
    </p:spTree>
    <p:extLst>
      <p:ext uri="{BB962C8B-B14F-4D97-AF65-F5344CB8AC3E}">
        <p14:creationId xmlns:p14="http://schemas.microsoft.com/office/powerpoint/2010/main" val="2726448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214CF-E444-5DD1-0D2C-9FB14F766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B018AF-135C-C13F-4810-AF8CE1AA3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2" y="421664"/>
            <a:ext cx="8125968" cy="44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61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Toxicity of PV and other wastes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0663" y="901863"/>
            <a:ext cx="2343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Leaching and</a:t>
            </a:r>
          </a:p>
          <a:p>
            <a:pPr algn="ctr"/>
            <a:r>
              <a:rPr lang="en-US" b="1" dirty="0"/>
              <a:t> ICP-MS characterization (TCLP – WET )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C28778CE-70C2-3E67-A05F-B72BD7F0E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5806" y="2000525"/>
            <a:ext cx="1048128" cy="104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15CDE32-079A-B097-28BC-60AF4395EB4C}"/>
              </a:ext>
            </a:extLst>
          </p:cNvPr>
          <p:cNvSpPr txBox="1"/>
          <p:nvPr/>
        </p:nvSpPr>
        <p:spPr>
          <a:xfrm>
            <a:off x="4630068" y="2339923"/>
            <a:ext cx="3515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Digestion: total metal content </a:t>
            </a:r>
          </a:p>
        </p:txBody>
      </p: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4DD2D1D6-101B-F59E-5CD0-F1CF4FFEBC5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85993" y="1667493"/>
            <a:ext cx="648080" cy="1144944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DFD61DD-F368-3371-09DD-59A1C284015B}"/>
              </a:ext>
            </a:extLst>
          </p:cNvPr>
          <p:cNvSpPr txBox="1"/>
          <p:nvPr/>
        </p:nvSpPr>
        <p:spPr>
          <a:xfrm>
            <a:off x="6164147" y="3364474"/>
            <a:ext cx="28397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Batch test with simulated landfill conditions, with and without municipal solid waste (MSW)</a:t>
            </a:r>
          </a:p>
          <a:p>
            <a:pPr algn="ctr"/>
            <a:endParaRPr lang="en-US" b="1" dirty="0"/>
          </a:p>
        </p:txBody>
      </p: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A63B185C-89EC-A054-0BFF-8C88D833C63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65252" y="2623613"/>
            <a:ext cx="1287093" cy="1144944"/>
          </a:xfrm>
          <a:prstGeom prst="bentConnector3">
            <a:avLst>
              <a:gd name="adj1" fmla="val 101668"/>
            </a:avLst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Picture 2">
            <a:extLst>
              <a:ext uri="{FF2B5EF4-FFF2-40B4-BE49-F238E27FC236}">
                <a16:creationId xmlns:a16="http://schemas.microsoft.com/office/drawing/2014/main" id="{C1EFB0FE-203F-EB82-10AE-A18D77887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6409" y="3102990"/>
            <a:ext cx="2308337" cy="193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4C2A4E6-A2CF-A6A6-7568-FE500BC29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603664"/>
            <a:ext cx="5705730" cy="13425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F3DCA8-EDF5-6A64-A173-2A0A2D5F121B}"/>
              </a:ext>
            </a:extLst>
          </p:cNvPr>
          <p:cNvSpPr txBox="1"/>
          <p:nvPr/>
        </p:nvSpPr>
        <p:spPr>
          <a:xfrm>
            <a:off x="-15269" y="2709255"/>
            <a:ext cx="2369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3"/>
                </a:solidFill>
              </a:rPr>
              <a:t>If PV panels pass TCLP test, are they safe for disposal?</a:t>
            </a:r>
          </a:p>
        </p:txBody>
      </p:sp>
    </p:spTree>
    <p:extLst>
      <p:ext uri="{BB962C8B-B14F-4D97-AF65-F5344CB8AC3E}">
        <p14:creationId xmlns:p14="http://schemas.microsoft.com/office/powerpoint/2010/main" val="1604835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3DCA9-00C5-9849-8A1B-CEB1331EB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TCLP test results (EPA Landfill test)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BEDDA0-F565-A744-B2C7-2BC623DCA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28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C4A0E-8998-E241-8452-DA31C1D179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93" y="595033"/>
            <a:ext cx="7144507" cy="32765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F330AB-1519-764E-894C-CEFA05520F86}"/>
              </a:ext>
            </a:extLst>
          </p:cNvPr>
          <p:cNvSpPr/>
          <p:nvPr/>
        </p:nvSpPr>
        <p:spPr>
          <a:xfrm>
            <a:off x="1166100" y="595033"/>
            <a:ext cx="891300" cy="265616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3CB067-2BB9-6626-AC3F-E657508602C7}"/>
              </a:ext>
            </a:extLst>
          </p:cNvPr>
          <p:cNvSpPr txBox="1"/>
          <p:nvPr/>
        </p:nvSpPr>
        <p:spPr>
          <a:xfrm>
            <a:off x="765217" y="4004081"/>
            <a:ext cx="452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63D9E"/>
                </a:solidFill>
              </a:rPr>
              <a:t>Many common electronic products would be considered hazardous waste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08CC93-9028-5FC6-5A9F-7B5DBED05A8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7012" y="3251201"/>
            <a:ext cx="3166488" cy="189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76411C-3EC4-E293-75E1-9D1E16B1B574}"/>
              </a:ext>
            </a:extLst>
          </p:cNvPr>
          <p:cNvSpPr/>
          <p:nvPr/>
        </p:nvSpPr>
        <p:spPr>
          <a:xfrm>
            <a:off x="869243" y="4945578"/>
            <a:ext cx="419382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Kilgo</a:t>
            </a:r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, M. Anctil A (2022).  Chemical Engineering Journal, 431, 133825.</a:t>
            </a:r>
            <a:endParaRPr lang="en-US" sz="9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40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F54DA-35B8-7EF7-55A3-9148CCFC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Most comprehensive TCLP testing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618C7-5CB8-6D96-D276-D9FEB641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403F41-52F9-5190-227D-00BE4EB8B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7" y="1016358"/>
            <a:ext cx="7358422" cy="4127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D6ADFC-A813-FB29-D583-33E2F67556F2}"/>
              </a:ext>
            </a:extLst>
          </p:cNvPr>
          <p:cNvSpPr txBox="1"/>
          <p:nvPr/>
        </p:nvSpPr>
        <p:spPr>
          <a:xfrm>
            <a:off x="4040294" y="600859"/>
            <a:ext cx="5025812" cy="83099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Some modules have </a:t>
            </a:r>
            <a:r>
              <a:rPr lang="en-US" sz="1600" b="1" dirty="0"/>
              <a:t>low amount of lead – most don’t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Older modules are most likely to have lead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Manufacturers should have to disclose toxic chemicals </a:t>
            </a:r>
          </a:p>
        </p:txBody>
      </p:sp>
    </p:spTree>
    <p:extLst>
      <p:ext uri="{BB962C8B-B14F-4D97-AF65-F5344CB8AC3E}">
        <p14:creationId xmlns:p14="http://schemas.microsoft.com/office/powerpoint/2010/main" val="3655873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0F0004-AEE7-192D-A658-1E50B6C430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274" y="2414077"/>
            <a:ext cx="2654760" cy="2645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8B8A53-EE56-C328-9FDC-B3C43CC6EF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0754" y="618109"/>
            <a:ext cx="2925801" cy="17318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A4C6CD-31B5-0907-837A-7A54C676A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8" y="1810"/>
            <a:ext cx="8229600" cy="6162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Addressing general public concerns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EF95ED-7AC8-2636-466A-C1D673F81F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1" y="547291"/>
            <a:ext cx="3259889" cy="38711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DE4D29-F114-51A1-EB54-CBD5AE3BFE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4719" y="994714"/>
            <a:ext cx="2695432" cy="35983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6978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962A0-2CBC-8757-F3EE-62B565C5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36" y="63561"/>
            <a:ext cx="8899009" cy="360175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Anctil group ongoing research on PV toxicity</a:t>
            </a:r>
          </a:p>
        </p:txBody>
      </p:sp>
      <p:pic>
        <p:nvPicPr>
          <p:cNvPr id="9" name="Content Placeholder 8" descr="A diagram of a scientific experiment&#10;&#10;Description automatically generated">
            <a:extLst>
              <a:ext uri="{FF2B5EF4-FFF2-40B4-BE49-F238E27FC236}">
                <a16:creationId xmlns:a16="http://schemas.microsoft.com/office/drawing/2014/main" id="{672989B3-C2CD-9B7D-4FD7-E0A723D25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07855" y="639041"/>
            <a:ext cx="7374682" cy="3759642"/>
          </a:xfrm>
        </p:spPr>
      </p:pic>
      <p:pic>
        <p:nvPicPr>
          <p:cNvPr id="10" name="Picture 9" descr="A diagram of different types of liquids&#10;&#10;Description automatically generated">
            <a:extLst>
              <a:ext uri="{FF2B5EF4-FFF2-40B4-BE49-F238E27FC236}">
                <a16:creationId xmlns:a16="http://schemas.microsoft.com/office/drawing/2014/main" id="{91AF1445-5E81-745F-A557-00AD63035E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229" y="2870088"/>
            <a:ext cx="1589225" cy="1640798"/>
          </a:xfrm>
          <a:prstGeom prst="rect">
            <a:avLst/>
          </a:prstGeom>
        </p:spPr>
      </p:pic>
      <p:pic>
        <p:nvPicPr>
          <p:cNvPr id="11" name="Picture 10" descr="A diagram of different types of liquids&#10;&#10;Description automatically generated">
            <a:extLst>
              <a:ext uri="{FF2B5EF4-FFF2-40B4-BE49-F238E27FC236}">
                <a16:creationId xmlns:a16="http://schemas.microsoft.com/office/drawing/2014/main" id="{3907A4F3-EE42-38FD-35EE-CE53745F8E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737" y="4263508"/>
            <a:ext cx="1387451" cy="843880"/>
          </a:xfrm>
          <a:prstGeom prst="rect">
            <a:avLst/>
          </a:prstGeom>
        </p:spPr>
      </p:pic>
      <p:pic>
        <p:nvPicPr>
          <p:cNvPr id="13" name="Content Placeholder 8" descr="A diagram of a scientific experiment&#10;&#10;Description automatically generated">
            <a:extLst>
              <a:ext uri="{FF2B5EF4-FFF2-40B4-BE49-F238E27FC236}">
                <a16:creationId xmlns:a16="http://schemas.microsoft.com/office/drawing/2014/main" id="{96D65430-76E5-940A-13B8-A9C6502221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1163" y="2568549"/>
            <a:ext cx="1448960" cy="1692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DBF747-B7ED-AE6A-91E0-F7562ADD2541}"/>
              </a:ext>
            </a:extLst>
          </p:cNvPr>
          <p:cNvSpPr txBox="1"/>
          <p:nvPr/>
        </p:nvSpPr>
        <p:spPr>
          <a:xfrm>
            <a:off x="6375042" y="1062507"/>
            <a:ext cx="1569612" cy="19050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88" b="1" dirty="0">
                <a:solidFill>
                  <a:srgbClr val="4472C4"/>
                </a:solidFill>
                <a:cs typeface="Calibri"/>
              </a:rPr>
              <a:t>Metals and PFAS analysis</a:t>
            </a:r>
            <a:endParaRPr lang="en-US" sz="788" b="1" dirty="0">
              <a:solidFill>
                <a:srgbClr val="4472C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C93456-EBEE-1525-2A9E-2A86B439D58E}"/>
              </a:ext>
            </a:extLst>
          </p:cNvPr>
          <p:cNvSpPr txBox="1"/>
          <p:nvPr/>
        </p:nvSpPr>
        <p:spPr>
          <a:xfrm>
            <a:off x="5698901" y="4588099"/>
            <a:ext cx="998112" cy="31175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88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ICP-MS analysis for metal content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D834F61-DDD0-747C-3CAC-39EAA6012E51}"/>
              </a:ext>
            </a:extLst>
          </p:cNvPr>
          <p:cNvCxnSpPr/>
          <p:nvPr/>
        </p:nvCxnSpPr>
        <p:spPr>
          <a:xfrm>
            <a:off x="5439009" y="4742746"/>
            <a:ext cx="291386" cy="1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2B7D3-05A2-1849-A0DB-DDDD7C305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PFAS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468942-41A4-FD49-81C5-833B26A3A859}"/>
              </a:ext>
            </a:extLst>
          </p:cNvPr>
          <p:cNvSpPr/>
          <p:nvPr/>
        </p:nvSpPr>
        <p:spPr>
          <a:xfrm>
            <a:off x="116973" y="618131"/>
            <a:ext cx="351572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Per/Poly </a:t>
            </a:r>
            <a:r>
              <a:rPr lang="en-US" dirty="0" err="1">
                <a:solidFill>
                  <a:srgbClr val="000000"/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Fluoro</a:t>
            </a: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-Alkyl Substances (PFAS) are a class of chemical compounds typically made of a chain of carbon atoms surrounded almost entirely by fluorine atoms.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PFAS are used in several industries because they create coatings that are extremely water repellent.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States with most contamination: North Carolina and </a:t>
            </a:r>
            <a:r>
              <a:rPr lang="en-US" b="1" dirty="0">
                <a:solidFill>
                  <a:schemeClr val="accent1"/>
                </a:solidFill>
                <a:latin typeface="Avenir Book" panose="02000503020000020003" pitchFamily="2" charset="0"/>
              </a:rPr>
              <a:t>Michigan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1F8187-2855-C04E-AE30-68751EF875F8}"/>
              </a:ext>
            </a:extLst>
          </p:cNvPr>
          <p:cNvSpPr txBox="1"/>
          <p:nvPr/>
        </p:nvSpPr>
        <p:spPr>
          <a:xfrm>
            <a:off x="457199" y="4719283"/>
            <a:ext cx="3090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Added to EPA TRI in 2020  </a:t>
            </a:r>
          </a:p>
        </p:txBody>
      </p:sp>
      <p:pic>
        <p:nvPicPr>
          <p:cNvPr id="2052" name="Picture 4" descr="Understanding PFAS | riversideca.gov">
            <a:extLst>
              <a:ext uri="{FF2B5EF4-FFF2-40B4-BE49-F238E27FC236}">
                <a16:creationId xmlns:a16="http://schemas.microsoft.com/office/drawing/2014/main" id="{758D4599-E080-9948-B456-3D9D4954A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4837" y="618131"/>
            <a:ext cx="2151252" cy="215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59BBA2-100F-2049-B5A8-682B7F6A1266}"/>
              </a:ext>
            </a:extLst>
          </p:cNvPr>
          <p:cNvSpPr/>
          <p:nvPr/>
        </p:nvSpPr>
        <p:spPr>
          <a:xfrm>
            <a:off x="6359236" y="2694114"/>
            <a:ext cx="278476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900" dirty="0"/>
              <a:t>https://</a:t>
            </a:r>
            <a:r>
              <a:rPr lang="fr-CA" sz="900" dirty="0" err="1"/>
              <a:t>riversideca.gov</a:t>
            </a:r>
            <a:r>
              <a:rPr lang="fr-CA" sz="900" dirty="0"/>
              <a:t>/</a:t>
            </a:r>
            <a:r>
              <a:rPr lang="fr-CA" sz="900" dirty="0" err="1"/>
              <a:t>press</a:t>
            </a:r>
            <a:r>
              <a:rPr lang="fr-CA" sz="900" dirty="0"/>
              <a:t>/</a:t>
            </a:r>
            <a:r>
              <a:rPr lang="fr-CA" sz="900" dirty="0" err="1"/>
              <a:t>understanding-pfas</a:t>
            </a:r>
            <a:endParaRPr lang="fr-CA" sz="900" dirty="0"/>
          </a:p>
        </p:txBody>
      </p:sp>
      <p:pic>
        <p:nvPicPr>
          <p:cNvPr id="2050" name="Picture 2" descr="PFAS – SCV Water">
            <a:extLst>
              <a:ext uri="{FF2B5EF4-FFF2-40B4-BE49-F238E27FC236}">
                <a16:creationId xmlns:a16="http://schemas.microsoft.com/office/drawing/2014/main" id="{33D4BD1B-5390-CA4F-9508-71C98CBC3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7532" y="102393"/>
            <a:ext cx="2313782" cy="257175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 showing how PFAS moves from many sources into soil and water">
            <a:extLst>
              <a:ext uri="{FF2B5EF4-FFF2-40B4-BE49-F238E27FC236}">
                <a16:creationId xmlns:a16="http://schemas.microsoft.com/office/drawing/2014/main" id="{C4496D94-6EE9-908F-83F0-22D09FBA7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4819" y="2449386"/>
            <a:ext cx="3516417" cy="271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885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660168-2F35-E00D-7BF0-B4D893301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PFAS in solar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10A51-89DD-D72E-0AF7-D717EE4C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AEAC66-7ECA-89C8-0E65-67D5DC416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738" y="558427"/>
            <a:ext cx="4355026" cy="15773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986E93-06BA-43C9-054D-D2977436E9C5}"/>
              </a:ext>
            </a:extLst>
          </p:cNvPr>
          <p:cNvSpPr txBox="1"/>
          <p:nvPr/>
        </p:nvSpPr>
        <p:spPr>
          <a:xfrm>
            <a:off x="-30997" y="2248243"/>
            <a:ext cx="5540644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information regarding PFAS types, amounts, layer thickness, and host component characteristics is lacking.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While some laboratory studies explore hydrophobic PFAS coatings, they appear absent from commercial solar modules.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Most PFAS used in solar modules are </a:t>
            </a:r>
            <a:r>
              <a:rPr lang="en-US" dirty="0">
                <a:solidFill>
                  <a:srgbClr val="3FAFCB"/>
                </a:solidFill>
              </a:rPr>
              <a:t>fluoropolymers</a:t>
            </a:r>
            <a:r>
              <a:rPr lang="en-US" dirty="0"/>
              <a:t>, considered a low-risk PFAS subgroup. </a:t>
            </a:r>
          </a:p>
          <a:p>
            <a:endParaRPr lang="en-US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54D229-FC61-354B-ADA5-E4775C839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072" y="627134"/>
            <a:ext cx="3572172" cy="408332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4C36FAA-6005-AC3B-9748-52EC369C8CED}"/>
              </a:ext>
            </a:extLst>
          </p:cNvPr>
          <p:cNvSpPr/>
          <p:nvPr/>
        </p:nvSpPr>
        <p:spPr>
          <a:xfrm>
            <a:off x="5509647" y="558427"/>
            <a:ext cx="511445" cy="262983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93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8BA52-BBAA-82EC-F666-E43B7D013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PFAS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34263-BB17-1D8C-2F02-D34FC9109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28A7E0-729D-6286-A997-8861968EF7B4}"/>
              </a:ext>
            </a:extLst>
          </p:cNvPr>
          <p:cNvSpPr txBox="1"/>
          <p:nvPr/>
        </p:nvSpPr>
        <p:spPr>
          <a:xfrm>
            <a:off x="131233" y="660820"/>
            <a:ext cx="557961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Currently, no standardized methods exist for PFAS analysis in electronics.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</a:rPr>
              <a:t>Point-based health risk assessment in this work indicates no risk for PFOA, PFNA, PFOS, PFBS, or GenX for solar modules</a:t>
            </a:r>
            <a:r>
              <a:rPr lang="en-US" sz="1600" dirty="0">
                <a:solidFill>
                  <a:srgbClr val="00B050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Advancing quantification techniques for PFAS in solid matrices could enhance analysis capabilities and inform waste characterization strategies for the emerging solar waste stream.</a:t>
            </a:r>
          </a:p>
        </p:txBody>
      </p:sp>
      <p:pic>
        <p:nvPicPr>
          <p:cNvPr id="7" name="Picture 2" descr="Fig. 5">
            <a:extLst>
              <a:ext uri="{FF2B5EF4-FFF2-40B4-BE49-F238E27FC236}">
                <a16:creationId xmlns:a16="http://schemas.microsoft.com/office/drawing/2014/main" id="{40697C9C-595E-437C-4469-B81AC28EC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083" y="731533"/>
            <a:ext cx="3170684" cy="228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3034A1-7D32-0A8D-12D4-5603514840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2026"/>
            <a:ext cx="7772400" cy="17495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70BB6B-04A5-DED7-2AE5-D73DDD6BC783}"/>
              </a:ext>
            </a:extLst>
          </p:cNvPr>
          <p:cNvSpPr txBox="1"/>
          <p:nvPr/>
        </p:nvSpPr>
        <p:spPr>
          <a:xfrm>
            <a:off x="3410095" y="3218345"/>
            <a:ext cx="449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SL: Screening level    HQ: hazard quotient</a:t>
            </a:r>
          </a:p>
        </p:txBody>
      </p:sp>
    </p:spTree>
    <p:extLst>
      <p:ext uri="{BB962C8B-B14F-4D97-AF65-F5344CB8AC3E}">
        <p14:creationId xmlns:p14="http://schemas.microsoft.com/office/powerpoint/2010/main" val="10396637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80819-12B4-51AC-0ADA-F09307642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249" y="665165"/>
            <a:ext cx="6165501" cy="4566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Recycle rather than address toxicity concerns!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E997F-8524-62B2-A05E-C6A772D9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1823D9-40A1-B36D-42E9-DD2675291E26}"/>
              </a:ext>
            </a:extLst>
          </p:cNvPr>
          <p:cNvSpPr txBox="1"/>
          <p:nvPr/>
        </p:nvSpPr>
        <p:spPr>
          <a:xfrm>
            <a:off x="393770" y="1690298"/>
            <a:ext cx="4519874" cy="2562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sz="1500" dirty="0"/>
              <a:t>Recycling solar panels rather than landfilling is the best way to reduce the risk of material release.</a:t>
            </a:r>
          </a:p>
          <a:p>
            <a:pPr marL="214313" indent="-214313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sz="1500" dirty="0"/>
              <a:t>Reusing degraded but still functional panels is a better option.</a:t>
            </a:r>
          </a:p>
          <a:p>
            <a:pPr marL="214313" indent="-214313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sz="1500" dirty="0"/>
              <a:t>By 2050, the value of raw materials recoverable from solar panels is expected to exceed $15 billion.</a:t>
            </a:r>
          </a:p>
          <a:p>
            <a:pPr>
              <a:spcBef>
                <a:spcPts val="900"/>
              </a:spcBef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0FB1B1-1658-C4B1-3229-62D59D3B52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978" y="1516485"/>
            <a:ext cx="4057022" cy="36270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0B5C8F-C94A-04AC-4B75-C5EE3534B507}"/>
              </a:ext>
            </a:extLst>
          </p:cNvPr>
          <p:cNvSpPr txBox="1"/>
          <p:nvPr/>
        </p:nvSpPr>
        <p:spPr>
          <a:xfrm>
            <a:off x="184638" y="4943004"/>
            <a:ext cx="4600889" cy="213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88" i="1" dirty="0">
                <a:solidFill>
                  <a:srgbClr val="000000"/>
                </a:solidFill>
              </a:rPr>
              <a:t>Source: Article by Jon Hurdle, Yale Environment 360, February, 2023</a:t>
            </a:r>
            <a:endParaRPr lang="en-US" sz="788" i="1" dirty="0"/>
          </a:p>
        </p:txBody>
      </p:sp>
    </p:spTree>
    <p:extLst>
      <p:ext uri="{BB962C8B-B14F-4D97-AF65-F5344CB8AC3E}">
        <p14:creationId xmlns:p14="http://schemas.microsoft.com/office/powerpoint/2010/main" val="1264804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5AA751-04B5-3A34-85FE-79D765A02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982D90-B6B6-1CE1-D6DC-42AF650FF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A0D1-1EFB-4C4F-A1D9-29C0D950B8D5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242D2-B842-5DE0-B9F9-5DA2DC15F1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40" y="550620"/>
            <a:ext cx="3752427" cy="2079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E22009-205A-918F-5945-08895AECB9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23" b="11312"/>
          <a:stretch/>
        </p:blipFill>
        <p:spPr>
          <a:xfrm>
            <a:off x="4653280" y="641365"/>
            <a:ext cx="4249356" cy="19303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34AFC8-AB8E-6AB8-BB1F-BCA5414C502E}"/>
              </a:ext>
            </a:extLst>
          </p:cNvPr>
          <p:cNvSpPr txBox="1"/>
          <p:nvPr/>
        </p:nvSpPr>
        <p:spPr>
          <a:xfrm>
            <a:off x="91440" y="2878875"/>
            <a:ext cx="88111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Sustainable PV must consider all stages of solar from design to end of life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/>
              <a:t>Reduce full life cycle impact is required from design phase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life PV is emerging in the US and recycling is improving rapidly, and can recover most of the PV material and return it to make new PV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/>
              <a:t>Risk of toxicity is very low, in particular from modules</a:t>
            </a:r>
          </a:p>
        </p:txBody>
      </p:sp>
    </p:spTree>
    <p:extLst>
      <p:ext uri="{BB962C8B-B14F-4D97-AF65-F5344CB8AC3E}">
        <p14:creationId xmlns:p14="http://schemas.microsoft.com/office/powerpoint/2010/main" val="2428694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artans WILL Give Back in 2021 – MK Blanket Wraps">
            <a:extLst>
              <a:ext uri="{FF2B5EF4-FFF2-40B4-BE49-F238E27FC236}">
                <a16:creationId xmlns:a16="http://schemas.microsoft.com/office/drawing/2014/main" id="{8C444192-5187-3E18-9776-8499EC995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5154" y="2314543"/>
            <a:ext cx="2766224" cy="7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F88972-ABA4-2C73-FFEB-971A3D199E8E}"/>
              </a:ext>
            </a:extLst>
          </p:cNvPr>
          <p:cNvSpPr txBox="1"/>
          <p:nvPr/>
        </p:nvSpPr>
        <p:spPr>
          <a:xfrm>
            <a:off x="911541" y="1443267"/>
            <a:ext cx="638113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950" dirty="0" err="1">
                <a:solidFill>
                  <a:schemeClr val="tx2"/>
                </a:solidFill>
              </a:rPr>
              <a:t>Thank</a:t>
            </a:r>
            <a:r>
              <a:rPr lang="fr-CA" sz="4950" dirty="0">
                <a:solidFill>
                  <a:schemeClr val="tx2"/>
                </a:solidFill>
              </a:rPr>
              <a:t> </a:t>
            </a:r>
            <a:r>
              <a:rPr lang="fr-CA" sz="4950" dirty="0" err="1">
                <a:solidFill>
                  <a:schemeClr val="tx2"/>
                </a:solidFill>
              </a:rPr>
              <a:t>you</a:t>
            </a:r>
            <a:r>
              <a:rPr lang="fr-CA" sz="4950" dirty="0">
                <a:solidFill>
                  <a:schemeClr val="tx2"/>
                </a:solidFill>
              </a:rPr>
              <a:t>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57B754-4ED6-4442-7F4E-94AAB31B6549}"/>
              </a:ext>
            </a:extLst>
          </p:cNvPr>
          <p:cNvSpPr txBox="1"/>
          <p:nvPr/>
        </p:nvSpPr>
        <p:spPr>
          <a:xfrm>
            <a:off x="3288940" y="3108508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dirty="0">
                <a:solidFill>
                  <a:schemeClr val="tx2"/>
                </a:solidFill>
                <a:hlinkClick r:id="rId3"/>
              </a:rPr>
              <a:t>anctilan@msu.edu</a:t>
            </a:r>
            <a:endParaRPr lang="fr-CA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7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136" y="41759"/>
            <a:ext cx="6257220" cy="47982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Life Cycle Assessment of Energy Systems</a:t>
            </a:r>
          </a:p>
        </p:txBody>
      </p:sp>
      <p:pic>
        <p:nvPicPr>
          <p:cNvPr id="2050" name="Picture 2" descr="TransAlta Renewables Announces Agreement to Build a Hybrid Solar – Battery  Project For BHP Nickel West in Western Australia – The Leading Solar  Magazine In India">
            <a:extLst>
              <a:ext uri="{FF2B5EF4-FFF2-40B4-BE49-F238E27FC236}">
                <a16:creationId xmlns:a16="http://schemas.microsoft.com/office/drawing/2014/main" id="{F6611671-E7CF-744F-BDE5-0AFAB7057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7141" y="601493"/>
            <a:ext cx="2640469" cy="132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ow Does Solar Battery Storage Work?">
            <a:extLst>
              <a:ext uri="{FF2B5EF4-FFF2-40B4-BE49-F238E27FC236}">
                <a16:creationId xmlns:a16="http://schemas.microsoft.com/office/drawing/2014/main" id="{71DCFF70-9A7B-8748-8AE0-892B11BB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2036" y="521858"/>
            <a:ext cx="2776901" cy="156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35A1B4-A332-2841-8828-5E4D5FB6ADD2}"/>
              </a:ext>
            </a:extLst>
          </p:cNvPr>
          <p:cNvGrpSpPr/>
          <p:nvPr/>
        </p:nvGrpSpPr>
        <p:grpSpPr>
          <a:xfrm>
            <a:off x="84816" y="554356"/>
            <a:ext cx="9059184" cy="4161280"/>
            <a:chOff x="84816" y="699638"/>
            <a:chExt cx="9059184" cy="4161280"/>
          </a:xfrm>
        </p:grpSpPr>
        <p:pic>
          <p:nvPicPr>
            <p:cNvPr id="2058" name="Picture 10" descr="Eight Advantages of Pouch Cells for Lithium Battery Packs | by Carl Clark |  Medium">
              <a:extLst>
                <a:ext uri="{FF2B5EF4-FFF2-40B4-BE49-F238E27FC236}">
                  <a16:creationId xmlns:a16="http://schemas.microsoft.com/office/drawing/2014/main" id="{E9599ECB-8143-B54E-86C4-A183443A8C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2785" y="2676480"/>
              <a:ext cx="1432392" cy="1298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7967" y="2379240"/>
              <a:ext cx="1716005" cy="120343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65402" y="3993285"/>
              <a:ext cx="1755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Material Processing</a:t>
              </a: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1384592" y="2392562"/>
              <a:ext cx="309881" cy="416714"/>
            </a:xfrm>
            <a:prstGeom prst="downArrow">
              <a:avLst/>
            </a:prstGeom>
            <a:solidFill>
              <a:srgbClr val="073E9E"/>
            </a:solidFill>
            <a:ln>
              <a:solidFill>
                <a:srgbClr val="073E9E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73E9E"/>
                  </a:solidFill>
                </a:ln>
                <a:solidFill>
                  <a:srgbClr val="073E9E"/>
                </a:solidFill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88805" y="4491586"/>
              <a:ext cx="1755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End-of-life</a:t>
              </a:r>
            </a:p>
          </p:txBody>
        </p:sp>
        <p:sp>
          <p:nvSpPr>
            <p:cNvPr id="18" name="Down Arrow 17"/>
            <p:cNvSpPr/>
            <p:nvPr/>
          </p:nvSpPr>
          <p:spPr>
            <a:xfrm rot="16200000">
              <a:off x="2708792" y="2773916"/>
              <a:ext cx="270030" cy="486054"/>
            </a:xfrm>
            <a:prstGeom prst="downArrow">
              <a:avLst/>
            </a:prstGeom>
            <a:solidFill>
              <a:srgbClr val="073E9E"/>
            </a:solidFill>
            <a:ln>
              <a:solidFill>
                <a:srgbClr val="073E9E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73E9E"/>
                  </a:solidFill>
                </a:ln>
                <a:solidFill>
                  <a:srgbClr val="073E9E"/>
                </a:solidFill>
                <a:latin typeface="Arial"/>
                <a:cs typeface="Arial"/>
              </a:endParaRPr>
            </a:p>
          </p:txBody>
        </p:sp>
        <p:pic>
          <p:nvPicPr>
            <p:cNvPr id="2052" name="Picture 4" descr="What Is Silica Sand &amp; How Is It Different From Regular Sand?">
              <a:extLst>
                <a:ext uri="{FF2B5EF4-FFF2-40B4-BE49-F238E27FC236}">
                  <a16:creationId xmlns:a16="http://schemas.microsoft.com/office/drawing/2014/main" id="{EB086884-276B-8946-A7EF-32BCA8242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573" y="746775"/>
              <a:ext cx="1623907" cy="121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50860BE-C324-6147-BD8A-9D0B5D991095}"/>
                </a:ext>
              </a:extLst>
            </p:cNvPr>
            <p:cNvSpPr txBox="1"/>
            <p:nvPr/>
          </p:nvSpPr>
          <p:spPr>
            <a:xfrm>
              <a:off x="886624" y="1969633"/>
              <a:ext cx="1755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Mining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288151-F679-8A44-91DD-0E46EA63CA01}"/>
                </a:ext>
              </a:extLst>
            </p:cNvPr>
            <p:cNvSpPr txBox="1"/>
            <p:nvPr/>
          </p:nvSpPr>
          <p:spPr>
            <a:xfrm>
              <a:off x="3265498" y="3889755"/>
              <a:ext cx="1755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Manufacturing / Assembly</a:t>
              </a:r>
            </a:p>
          </p:txBody>
        </p:sp>
        <p:pic>
          <p:nvPicPr>
            <p:cNvPr id="2054" name="Picture 6" descr="Lithium Mining Delivers BIG for WA, Increased Spodumene Production |  iseekplant">
              <a:extLst>
                <a:ext uri="{FF2B5EF4-FFF2-40B4-BE49-F238E27FC236}">
                  <a16:creationId xmlns:a16="http://schemas.microsoft.com/office/drawing/2014/main" id="{F8AEFFB4-B82C-BB47-B27C-014457EE67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213"/>
            <a:stretch/>
          </p:blipFill>
          <p:spPr bwMode="auto">
            <a:xfrm>
              <a:off x="1851946" y="699638"/>
              <a:ext cx="1623907" cy="1298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Silicon Ingot (solar Grade) Stock Photo, Picture And Royalty Free Image.  Image 103773237.">
              <a:extLst>
                <a:ext uri="{FF2B5EF4-FFF2-40B4-BE49-F238E27FC236}">
                  <a16:creationId xmlns:a16="http://schemas.microsoft.com/office/drawing/2014/main" id="{96FC0A30-E3A7-DF42-BE90-5B49E2C2A4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16" y="2894265"/>
              <a:ext cx="1764598" cy="1134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4B3DECE-827A-BA43-8556-354DCB57E460}"/>
                </a:ext>
              </a:extLst>
            </p:cNvPr>
            <p:cNvSpPr txBox="1"/>
            <p:nvPr/>
          </p:nvSpPr>
          <p:spPr>
            <a:xfrm>
              <a:off x="5166777" y="4246682"/>
              <a:ext cx="1755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Use Phase</a:t>
              </a:r>
            </a:p>
          </p:txBody>
        </p:sp>
        <p:sp>
          <p:nvSpPr>
            <p:cNvPr id="29" name="Down Arrow 28">
              <a:extLst>
                <a:ext uri="{FF2B5EF4-FFF2-40B4-BE49-F238E27FC236}">
                  <a16:creationId xmlns:a16="http://schemas.microsoft.com/office/drawing/2014/main" id="{D9A559B0-3669-6646-BC2D-3BE8E7E15561}"/>
                </a:ext>
              </a:extLst>
            </p:cNvPr>
            <p:cNvSpPr/>
            <p:nvPr/>
          </p:nvSpPr>
          <p:spPr>
            <a:xfrm rot="16200000">
              <a:off x="5090923" y="2831086"/>
              <a:ext cx="270030" cy="486054"/>
            </a:xfrm>
            <a:prstGeom prst="downArrow">
              <a:avLst/>
            </a:prstGeom>
            <a:solidFill>
              <a:srgbClr val="073E9E"/>
            </a:solidFill>
            <a:ln>
              <a:solidFill>
                <a:srgbClr val="073E9E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73E9E"/>
                  </a:solidFill>
                </a:ln>
                <a:solidFill>
                  <a:srgbClr val="073E9E"/>
                </a:solidFill>
                <a:latin typeface="Arial"/>
                <a:cs typeface="Arial"/>
              </a:endParaRPr>
            </a:p>
          </p:txBody>
        </p:sp>
        <p:pic>
          <p:nvPicPr>
            <p:cNvPr id="2068" name="Picture 20" descr="Battery recycling | Aurelius enviromental | Innovation News Network">
              <a:extLst>
                <a:ext uri="{FF2B5EF4-FFF2-40B4-BE49-F238E27FC236}">
                  <a16:creationId xmlns:a16="http://schemas.microsoft.com/office/drawing/2014/main" id="{A674D238-C4B1-594A-A8FE-7D81851378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7923" y="3550060"/>
              <a:ext cx="1832861" cy="1032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2" name="Picture 24" descr="Industry &amp;quot;frustrated&amp;quot; as Ley sets deadline for national solar recycling  scheme | RenewEconomy">
              <a:extLst>
                <a:ext uri="{FF2B5EF4-FFF2-40B4-BE49-F238E27FC236}">
                  <a16:creationId xmlns:a16="http://schemas.microsoft.com/office/drawing/2014/main" id="{1E24C788-52C0-2A44-B88E-B2921DBEA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8738" y="2339941"/>
              <a:ext cx="1911233" cy="1168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Down Arrow 13"/>
            <p:cNvSpPr/>
            <p:nvPr/>
          </p:nvSpPr>
          <p:spPr>
            <a:xfrm rot="16200000">
              <a:off x="7123145" y="3265070"/>
              <a:ext cx="270030" cy="486054"/>
            </a:xfrm>
            <a:prstGeom prst="downArrow">
              <a:avLst/>
            </a:prstGeom>
            <a:solidFill>
              <a:srgbClr val="073E9E"/>
            </a:solidFill>
            <a:ln>
              <a:solidFill>
                <a:srgbClr val="073E9E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73E9E"/>
                  </a:solidFill>
                </a:ln>
                <a:solidFill>
                  <a:srgbClr val="073E9E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5199401-30D5-134D-B671-9E49E26C69C6}"/>
              </a:ext>
            </a:extLst>
          </p:cNvPr>
          <p:cNvGrpSpPr/>
          <p:nvPr/>
        </p:nvGrpSpPr>
        <p:grpSpPr>
          <a:xfrm>
            <a:off x="5468965" y="2347638"/>
            <a:ext cx="1344169" cy="1659450"/>
            <a:chOff x="5468965" y="2347638"/>
            <a:chExt cx="1344169" cy="165945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FB35E11-1E05-3043-8E68-D19F22F38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36691" y="2347638"/>
              <a:ext cx="295003" cy="29525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BC9B0E-8B66-7748-BFC6-4F2076FB3AF3}"/>
                </a:ext>
              </a:extLst>
            </p:cNvPr>
            <p:cNvSpPr txBox="1"/>
            <p:nvPr/>
          </p:nvSpPr>
          <p:spPr>
            <a:xfrm>
              <a:off x="5687169" y="2656216"/>
              <a:ext cx="42418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Coal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86F62DF-EA1E-424D-A3A1-B1079DEA2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85093" y="2708797"/>
              <a:ext cx="313885" cy="25375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3F2129C-28DC-A245-8A55-0F7FA8027D40}"/>
                </a:ext>
              </a:extLst>
            </p:cNvPr>
            <p:cNvSpPr txBox="1"/>
            <p:nvPr/>
          </p:nvSpPr>
          <p:spPr>
            <a:xfrm>
              <a:off x="6069473" y="3013508"/>
              <a:ext cx="74366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/>
                <a:t>Natural gas </a:t>
              </a:r>
            </a:p>
          </p:txBody>
        </p:sp>
        <p:pic>
          <p:nvPicPr>
            <p:cNvPr id="40" name="Picture 3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04CA7EF-26A3-D144-BEE2-F07C5DEA2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3423" y="3093424"/>
              <a:ext cx="343966" cy="343966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A74EFA-18D5-5E4D-AC1E-DFE18CA6CDCB}"/>
                </a:ext>
              </a:extLst>
            </p:cNvPr>
            <p:cNvSpPr txBox="1"/>
            <p:nvPr/>
          </p:nvSpPr>
          <p:spPr>
            <a:xfrm>
              <a:off x="5468965" y="3378202"/>
              <a:ext cx="57541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/>
                <a:t>Nuclear 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C4FDCC3-5F31-9745-8E39-CBBFF6DB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58469" y="3437390"/>
              <a:ext cx="337391" cy="35229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A60640B-B7AD-C54C-BEC8-4FC17E719716}"/>
                </a:ext>
              </a:extLst>
            </p:cNvPr>
            <p:cNvSpPr txBox="1"/>
            <p:nvPr/>
          </p:nvSpPr>
          <p:spPr>
            <a:xfrm>
              <a:off x="5755406" y="3791644"/>
              <a:ext cx="7753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/>
                <a:t>Renewable 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82678F8-642A-164E-AD83-54778A110AA4}"/>
              </a:ext>
            </a:extLst>
          </p:cNvPr>
          <p:cNvSpPr txBox="1"/>
          <p:nvPr/>
        </p:nvSpPr>
        <p:spPr>
          <a:xfrm>
            <a:off x="63131" y="4734471"/>
            <a:ext cx="900684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Gotham Book"/>
                <a:cs typeface="Gotham Book"/>
              </a:rPr>
              <a:t>Prospective LCA: evaluate new technology to reduce unintended consequences</a:t>
            </a:r>
            <a:endParaRPr lang="en-US" sz="1000" dirty="0">
              <a:latin typeface="Gotham Book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2346886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C1D863-1A83-AD05-7D5F-E5B837EE0E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0" t="3014" r="2909" b="13632"/>
          <a:stretch/>
        </p:blipFill>
        <p:spPr>
          <a:xfrm>
            <a:off x="1387910" y="2168167"/>
            <a:ext cx="6935566" cy="2809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6E978-9DB3-7A6B-23F2-B385FD2D04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129571"/>
            <a:ext cx="4673984" cy="17872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384AF9-95A6-FDC9-0F1D-FD612BED7C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561" y="1282354"/>
            <a:ext cx="5425678" cy="11472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BCC61-72D3-B82B-3EA2-BEBF46C6C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7155CD-5528-D813-ABC4-68CC6F71A6B5}"/>
              </a:ext>
            </a:extLst>
          </p:cNvPr>
          <p:cNvSpPr/>
          <p:nvPr/>
        </p:nvSpPr>
        <p:spPr>
          <a:xfrm>
            <a:off x="2667380" y="4964205"/>
            <a:ext cx="4156753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8" i="1" dirty="0"/>
              <a:t>Source: https://iea-pvps.org/research-tasks/pv-sustainability/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71EF4F-9EF0-FD3C-715A-E02BE9BFFC34}"/>
              </a:ext>
            </a:extLst>
          </p:cNvPr>
          <p:cNvSpPr txBox="1"/>
          <p:nvPr/>
        </p:nvSpPr>
        <p:spPr>
          <a:xfrm>
            <a:off x="4755264" y="577703"/>
            <a:ext cx="4307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EOL concerns are new to the US – lot of international knowledge on the subject</a:t>
            </a:r>
          </a:p>
        </p:txBody>
      </p:sp>
    </p:spTree>
    <p:extLst>
      <p:ext uri="{BB962C8B-B14F-4D97-AF65-F5344CB8AC3E}">
        <p14:creationId xmlns:p14="http://schemas.microsoft.com/office/powerpoint/2010/main" val="3529008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B227529-411C-88F8-873E-3873469D1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Ongoing standards efforts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DCEE8-0391-378A-787F-8E4D64890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52A6D-FE12-A145-7129-EA4086E1F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26" y="717347"/>
            <a:ext cx="2939435" cy="3119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FB185F-0BC3-F71D-A462-4AE9DA9DE6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589" y="1755293"/>
            <a:ext cx="1106687" cy="6131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D9ABA5-01AE-A822-E5C8-C805E260F124}"/>
              </a:ext>
            </a:extLst>
          </p:cNvPr>
          <p:cNvSpPr txBox="1"/>
          <p:nvPr/>
        </p:nvSpPr>
        <p:spPr>
          <a:xfrm>
            <a:off x="283635" y="4598010"/>
            <a:ext cx="46143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globalelectronicscouncil.org</a:t>
            </a:r>
            <a:r>
              <a:rPr lang="en-US" sz="1100" dirty="0"/>
              <a:t>/wp-content/uploads/PVMI-SOSR-FINAL_11June2025-1.pdf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BA6FCF-BC22-9EAB-0B44-BA397EA85F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725" y="1241474"/>
            <a:ext cx="4311381" cy="17812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0E3753-060F-6FEB-DB52-1D5CF93076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706" y="3091416"/>
            <a:ext cx="2797419" cy="17220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3247022-FC82-0B25-2815-0F30B6D517C3}"/>
              </a:ext>
            </a:extLst>
          </p:cNvPr>
          <p:cNvSpPr txBox="1"/>
          <p:nvPr/>
        </p:nvSpPr>
        <p:spPr>
          <a:xfrm>
            <a:off x="5735554" y="4764108"/>
            <a:ext cx="26417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standards.seia.org</a:t>
            </a:r>
            <a:r>
              <a:rPr lang="en-US" sz="1200" dirty="0"/>
              <a:t>/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9301E6-F908-7A44-ADB1-C6E409A0F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4082" y="462880"/>
            <a:ext cx="2624667" cy="83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10C518-FF7A-E3DC-BF7F-85B14BDE512A}"/>
              </a:ext>
            </a:extLst>
          </p:cNvPr>
          <p:cNvSpPr txBox="1"/>
          <p:nvPr/>
        </p:nvSpPr>
        <p:spPr>
          <a:xfrm>
            <a:off x="270935" y="3992295"/>
            <a:ext cx="4627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1A202C"/>
                </a:solidFill>
                <a:effectLst/>
                <a:latin typeface="-apple-system"/>
              </a:rPr>
              <a:t>Solar PV Modules – Sustainability Leadership being updated</a:t>
            </a:r>
          </a:p>
        </p:txBody>
      </p:sp>
    </p:spTree>
    <p:extLst>
      <p:ext uri="{BB962C8B-B14F-4D97-AF65-F5344CB8AC3E}">
        <p14:creationId xmlns:p14="http://schemas.microsoft.com/office/powerpoint/2010/main" val="2161486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12455D9E-9D7F-FB22-FA25-2C9777446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>
            <a:fillRect/>
          </a:stretch>
        </p:blipFill>
        <p:spPr bwMode="auto">
          <a:xfrm>
            <a:off x="4161295" y="1864687"/>
            <a:ext cx="4982705" cy="327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EEA6F8-CE0E-9221-F1B5-D3F83087B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PV system BOS components concerns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450E1-729A-EAA7-F9F9-B9AA2F6F1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60E822-9AE5-92A5-AA6A-B2E153B3B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55" y="560703"/>
            <a:ext cx="4893590" cy="18132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31ECD0-BF9F-4EA9-9EA0-E942BF019244}"/>
              </a:ext>
            </a:extLst>
          </p:cNvPr>
          <p:cNvSpPr txBox="1"/>
          <p:nvPr/>
        </p:nvSpPr>
        <p:spPr>
          <a:xfrm>
            <a:off x="254502" y="2890464"/>
            <a:ext cx="40465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Common concerns:</a:t>
            </a:r>
          </a:p>
          <a:p>
            <a:pPr lvl="1"/>
            <a:r>
              <a:rPr lang="en-US" dirty="0"/>
              <a:t>Modules: toxicity </a:t>
            </a:r>
          </a:p>
          <a:p>
            <a:pPr lvl="1"/>
            <a:r>
              <a:rPr lang="en-US" dirty="0"/>
              <a:t>Inverter/transformer: noise</a:t>
            </a:r>
          </a:p>
          <a:p>
            <a:pPr lvl="1"/>
            <a:r>
              <a:rPr lang="en-US" dirty="0"/>
              <a:t>BOS: toxicity (cables + support system if galvanized steel)</a:t>
            </a:r>
          </a:p>
          <a:p>
            <a:pPr lvl="1"/>
            <a:r>
              <a:rPr lang="en-US" dirty="0"/>
              <a:t>System: aesthetic</a:t>
            </a:r>
          </a:p>
        </p:txBody>
      </p:sp>
    </p:spTree>
    <p:extLst>
      <p:ext uri="{BB962C8B-B14F-4D97-AF65-F5344CB8AC3E}">
        <p14:creationId xmlns:p14="http://schemas.microsoft.com/office/powerpoint/2010/main" val="2533421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FEE7A-DDA7-D554-5BEF-D18FF305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Noise - inverter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3BDDB-E441-CEAF-2BF5-D6EF115A1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20" y="639821"/>
            <a:ext cx="5212296" cy="3943834"/>
          </a:xfrm>
        </p:spPr>
        <p:txBody>
          <a:bodyPr/>
          <a:lstStyle/>
          <a:p>
            <a:r>
              <a:rPr lang="en-US" dirty="0"/>
              <a:t>NEMA ST -20 provides noise standard </a:t>
            </a:r>
          </a:p>
          <a:p>
            <a:pPr lvl="1"/>
            <a:r>
              <a:rPr lang="en-US" dirty="0"/>
              <a:t>Higher kVA ratings produce more noise</a:t>
            </a:r>
          </a:p>
          <a:p>
            <a:pPr lvl="1"/>
            <a:r>
              <a:rPr lang="en-US" dirty="0"/>
              <a:t>Noise can be from fans +  high-frequency circuits (whine) </a:t>
            </a:r>
          </a:p>
          <a:p>
            <a:pPr lvl="1"/>
            <a:r>
              <a:rPr lang="en-US" dirty="0"/>
              <a:t>Maintenance reduces noise (if a broken/loose part)</a:t>
            </a:r>
          </a:p>
          <a:p>
            <a:pPr lvl="1"/>
            <a:endParaRPr lang="en-US" sz="1400" dirty="0"/>
          </a:p>
          <a:p>
            <a:r>
              <a:rPr lang="en-US" dirty="0"/>
              <a:t>Ultra-low-noise transformers exist</a:t>
            </a:r>
          </a:p>
          <a:p>
            <a:r>
              <a:rPr lang="en-US" dirty="0"/>
              <a:t>Noise can also be reduced by installation practice (sound-dampening pads, careful placement, sound barrier (plants) 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2CD99-8F93-585D-8943-6322B0583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0C3F63-8480-DAB4-8098-54F46DD9B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415" y="2356492"/>
            <a:ext cx="3815466" cy="2222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22DE7A-871D-124F-949F-5512A11D6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835" y="609461"/>
            <a:ext cx="2595966" cy="1730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249CC0-7D19-E863-5988-03B0D5AFF938}"/>
              </a:ext>
            </a:extLst>
          </p:cNvPr>
          <p:cNvSpPr txBox="1"/>
          <p:nvPr/>
        </p:nvSpPr>
        <p:spPr>
          <a:xfrm>
            <a:off x="364209" y="4595014"/>
            <a:ext cx="764066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4"/>
              </a:rPr>
              <a:t>1: inverter https://www.solarpowerworldonline.com/2021/08/efficiencies-utility-scale-solar-inverter-design-developer-options/</a:t>
            </a:r>
            <a:endParaRPr lang="en-US" sz="900" dirty="0"/>
          </a:p>
          <a:p>
            <a:endParaRPr lang="en-US" sz="200" dirty="0"/>
          </a:p>
          <a:p>
            <a:r>
              <a:rPr lang="en-US" sz="900" dirty="0"/>
              <a:t>2: Sound level for inverter: </a:t>
            </a:r>
            <a:r>
              <a:rPr lang="en-US" sz="900" dirty="0">
                <a:hlinkClick r:id="rId5"/>
              </a:rPr>
              <a:t>https://www.eaton.com/content/dam/eaton/products/design-guides---consultant-audience/eaton-dtdt-general-purpose-design-guide-ca009001en.pdf</a:t>
            </a:r>
            <a:endParaRPr lang="en-US" sz="900" dirty="0"/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80772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5A0D0-9B13-B99A-8861-5A462355F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Solar screening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BFB64-5209-15EA-A1B1-3783E3CF4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99" y="683715"/>
            <a:ext cx="6013344" cy="3943834"/>
          </a:xfrm>
        </p:spPr>
        <p:txBody>
          <a:bodyPr/>
          <a:lstStyle/>
          <a:p>
            <a:pPr marL="457200" indent="-457200">
              <a:buAutoNum type="arabicParenR"/>
            </a:pPr>
            <a:r>
              <a:rPr lang="en-US" dirty="0">
                <a:solidFill>
                  <a:schemeClr val="tx1"/>
                </a:solidFill>
              </a:rPr>
              <a:t>Aesthetic</a:t>
            </a:r>
          </a:p>
          <a:p>
            <a:pPr marL="457200" indent="-457200">
              <a:buAutoNum type="arabicParenR"/>
            </a:pPr>
            <a:r>
              <a:rPr lang="en-US" dirty="0">
                <a:solidFill>
                  <a:schemeClr val="tx1"/>
                </a:solidFill>
              </a:rPr>
              <a:t>Environmental benefits (additional carbon sequestration+ biodiversity + soil health / erosion control)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3160C-7B51-EF5D-B47A-8C0B857FC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5F83902-4D3D-5470-5FFD-A7D8B98E6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800" y="697144"/>
            <a:ext cx="3003227" cy="195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CA241A-B484-06E6-6FB1-6AB3E3E372B2}"/>
              </a:ext>
            </a:extLst>
          </p:cNvPr>
          <p:cNvSpPr txBox="1"/>
          <p:nvPr/>
        </p:nvSpPr>
        <p:spPr>
          <a:xfrm>
            <a:off x="302217" y="4889584"/>
            <a:ext cx="812111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www.solarpowerworldonline.com</a:t>
            </a:r>
            <a:r>
              <a:rPr lang="en-US" sz="1050" dirty="0"/>
              <a:t>/2025/03/effective-landscape-screening-can-enhance-solar-site-aesthetics/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0BE53E-072D-0E72-19D8-7A9F299FC5C0}"/>
              </a:ext>
            </a:extLst>
          </p:cNvPr>
          <p:cNvSpPr txBox="1"/>
          <p:nvPr/>
        </p:nvSpPr>
        <p:spPr>
          <a:xfrm>
            <a:off x="588935" y="2446980"/>
            <a:ext cx="79661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/>
              <a:t>Be careful: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Single species use on all solar sites (</a:t>
            </a:r>
            <a:r>
              <a:rPr lang="en-US" sz="2000" dirty="0" err="1"/>
              <a:t>fraser</a:t>
            </a:r>
            <a:r>
              <a:rPr lang="en-US" sz="2000" dirty="0"/>
              <a:t> fir and other Christmas tree)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Non-native 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Plants that would attract unwanted wildlife (deer) and wouldn’t last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Single species: diverse mix of trees, shrubs, plants, etc.</a:t>
            </a:r>
          </a:p>
        </p:txBody>
      </p:sp>
    </p:spTree>
    <p:extLst>
      <p:ext uri="{BB962C8B-B14F-4D97-AF65-F5344CB8AC3E}">
        <p14:creationId xmlns:p14="http://schemas.microsoft.com/office/powerpoint/2010/main" val="1611485322"/>
      </p:ext>
    </p:extLst>
  </p:cSld>
  <p:clrMapOvr>
    <a:masterClrMapping/>
  </p:clrMapOvr>
</p:sld>
</file>

<file path=ppt/theme/theme1.xml><?xml version="1.0" encoding="utf-8"?>
<a:theme xmlns:a="http://schemas.openxmlformats.org/drawingml/2006/main" name="MSU Template 1">
  <a:themeElements>
    <a:clrScheme name="Custom 2">
      <a:dk1>
        <a:srgbClr val="000000"/>
      </a:dk1>
      <a:lt1>
        <a:srgbClr val="FFFFFF"/>
      </a:lt1>
      <a:dk2>
        <a:srgbClr val="18443A"/>
      </a:dk2>
      <a:lt2>
        <a:srgbClr val="EEECE1"/>
      </a:lt2>
      <a:accent1>
        <a:srgbClr val="66C421"/>
      </a:accent1>
      <a:accent2>
        <a:srgbClr val="18443B"/>
      </a:accent2>
      <a:accent3>
        <a:srgbClr val="278283"/>
      </a:accent3>
      <a:accent4>
        <a:srgbClr val="F68609"/>
      </a:accent4>
      <a:accent5>
        <a:srgbClr val="97A3A3"/>
      </a:accent5>
      <a:accent6>
        <a:srgbClr val="8D9ABA"/>
      </a:accent6>
      <a:hlink>
        <a:srgbClr val="D89A5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-Point-Wordmark" id="{B922F58C-BBA5-F347-BA1F-BCD32A6C98C3}" vid="{F2D4553F-1312-E44A-AB7C-D98185B3D3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MSU Template 1</Template>
  <TotalTime>7240</TotalTime>
  <Words>1782</Words>
  <Application>Microsoft Macintosh PowerPoint</Application>
  <PresentationFormat>On-screen Show (16:9)</PresentationFormat>
  <Paragraphs>274</Paragraphs>
  <Slides>36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-apple-system</vt:lpstr>
      <vt:lpstr>Arial</vt:lpstr>
      <vt:lpstr>Avenir Book</vt:lpstr>
      <vt:lpstr>Calibri</vt:lpstr>
      <vt:lpstr>Gotham Book</vt:lpstr>
      <vt:lpstr>Harding</vt:lpstr>
      <vt:lpstr>Helvetica</vt:lpstr>
      <vt:lpstr>Poppins</vt:lpstr>
      <vt:lpstr>Roboto</vt:lpstr>
      <vt:lpstr>Wingdings</vt:lpstr>
      <vt:lpstr>MSU Template 1</vt:lpstr>
      <vt:lpstr>PowerPoint Presentation</vt:lpstr>
      <vt:lpstr>About me…</vt:lpstr>
      <vt:lpstr>Addressing general public concerns</vt:lpstr>
      <vt:lpstr>Life Cycle Assessment of Energy Systems</vt:lpstr>
      <vt:lpstr>PowerPoint Presentation</vt:lpstr>
      <vt:lpstr>Ongoing standards efforts </vt:lpstr>
      <vt:lpstr>PV system BOS components concerns</vt:lpstr>
      <vt:lpstr>Noise - inverter</vt:lpstr>
      <vt:lpstr>Solar screening</vt:lpstr>
      <vt:lpstr>Pollinator Friendly Habitats</vt:lpstr>
      <vt:lpstr>PV module types over time</vt:lpstr>
      <vt:lpstr>How do Si and CdTe modules compare?</vt:lpstr>
      <vt:lpstr>PowerPoint Presentation</vt:lpstr>
      <vt:lpstr>What is in a silicon solar module?</vt:lpstr>
      <vt:lpstr>Why solar modules reach end-of-life?</vt:lpstr>
      <vt:lpstr>PowerPoint Presentation</vt:lpstr>
      <vt:lpstr>PowerPoint Presentation</vt:lpstr>
      <vt:lpstr>Company working on 2nd life PV</vt:lpstr>
      <vt:lpstr>PowerPoint Presentation</vt:lpstr>
      <vt:lpstr>Recycling processes </vt:lpstr>
      <vt:lpstr>PowerPoint Presentation</vt:lpstr>
      <vt:lpstr>Progress in PV recycling </vt:lpstr>
      <vt:lpstr>How can we get encourage PV 2nd life/recycling?</vt:lpstr>
      <vt:lpstr>PowerPoint Presentation</vt:lpstr>
      <vt:lpstr>PowerPoint Presentation</vt:lpstr>
      <vt:lpstr>PowerPoint Presentation</vt:lpstr>
      <vt:lpstr>Toxicity of PV and other wastes</vt:lpstr>
      <vt:lpstr>TCLP test results (EPA Landfill test)</vt:lpstr>
      <vt:lpstr>Most comprehensive TCLP testing </vt:lpstr>
      <vt:lpstr>Anctil group ongoing research on PV toxicity</vt:lpstr>
      <vt:lpstr>PFAS</vt:lpstr>
      <vt:lpstr>PFAS in solar  </vt:lpstr>
      <vt:lpstr>PFAS</vt:lpstr>
      <vt:lpstr>Recycle rather than address toxicity concerns!</vt:lpstr>
      <vt:lpstr>Conclusion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Davies</dc:creator>
  <cp:lastModifiedBy>Anctil, Annick</cp:lastModifiedBy>
  <cp:revision>567</cp:revision>
  <cp:lastPrinted>2023-12-29T16:43:23Z</cp:lastPrinted>
  <dcterms:created xsi:type="dcterms:W3CDTF">2019-05-04T17:37:47Z</dcterms:created>
  <dcterms:modified xsi:type="dcterms:W3CDTF">2025-07-16T19:48:50Z</dcterms:modified>
</cp:coreProperties>
</file>